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75" r:id="rId3"/>
    <p:sldId id="273" r:id="rId4"/>
    <p:sldId id="276" r:id="rId5"/>
    <p:sldId id="270" r:id="rId6"/>
    <p:sldId id="277" r:id="rId7"/>
    <p:sldId id="284" r:id="rId8"/>
    <p:sldId id="278" r:id="rId9"/>
    <p:sldId id="290" r:id="rId10"/>
    <p:sldId id="291" r:id="rId11"/>
    <p:sldId id="295" r:id="rId12"/>
    <p:sldId id="293" r:id="rId13"/>
    <p:sldId id="279" r:id="rId14"/>
    <p:sldId id="289" r:id="rId15"/>
    <p:sldId id="296" r:id="rId16"/>
    <p:sldId id="280" r:id="rId17"/>
    <p:sldId id="285" r:id="rId18"/>
    <p:sldId id="283" r:id="rId19"/>
    <p:sldId id="292"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48DE8EB-1A0E-452F-828F-8AA365D80F22}">
          <p14:sldIdLst>
            <p14:sldId id="257"/>
          </p14:sldIdLst>
        </p14:section>
        <p14:section name="CONTENT" id="{F3E471E0-5694-4E80-B6C7-4EA5DB681C71}">
          <p14:sldIdLst>
            <p14:sldId id="275"/>
          </p14:sldIdLst>
        </p14:section>
        <p14:section name="ANALYSIS &amp; REQUIREMENT" id="{53211C59-6901-4E3D-B034-0DC463B47171}">
          <p14:sldIdLst>
            <p14:sldId id="273"/>
            <p14:sldId id="276"/>
            <p14:sldId id="270"/>
          </p14:sldIdLst>
        </p14:section>
        <p14:section name="DESIGN &amp; APPROVAL" id="{8E219C34-A45B-43AE-AA36-421E1AB3A313}">
          <p14:sldIdLst>
            <p14:sldId id="277"/>
            <p14:sldId id="284"/>
            <p14:sldId id="278"/>
          </p14:sldIdLst>
        </p14:section>
        <p14:section name="IMPLEMENTATION AND CODING" id="{FAD2A017-FFCC-40EB-8A19-D3EF94AEEF7A}">
          <p14:sldIdLst>
            <p14:sldId id="290"/>
            <p14:sldId id="291"/>
            <p14:sldId id="295"/>
            <p14:sldId id="293"/>
            <p14:sldId id="279"/>
            <p14:sldId id="289"/>
            <p14:sldId id="296"/>
            <p14:sldId id="280"/>
            <p14:sldId id="285"/>
            <p14:sldId id="283"/>
          </p14:sldIdLst>
        </p14:section>
        <p14:section name="TESTING" id="{51940315-C9FF-4780-98B0-44D54480DF5E}">
          <p14:sldIdLst>
            <p14:sldId id="292"/>
          </p14:sldIdLst>
        </p14:section>
        <p14:section name="CONCLUSION &amp; THANK YOU" id="{DFACBD3A-5845-4D22-AC75-ABE67481DB6F}">
          <p14:sldIdLst>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60"/>
  </p:normalViewPr>
  <p:slideViewPr>
    <p:cSldViewPr snapToGrid="0">
      <p:cViewPr>
        <p:scale>
          <a:sx n="80" d="100"/>
          <a:sy n="80" d="100"/>
        </p:scale>
        <p:origin x="7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C12DF-5809-4799-B730-EA8D99E0D292}" type="datetimeFigureOut">
              <a:rPr lang="en-IN" smtClean="0"/>
              <a:t>21-07-2023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85BE1-17D2-4F59-BF22-303088DDFA4E}" type="slidenum">
              <a:rPr lang="en-IN" smtClean="0"/>
              <a:t>‹#›</a:t>
            </a:fld>
            <a:endParaRPr lang="en-IN"/>
          </a:p>
        </p:txBody>
      </p:sp>
    </p:spTree>
    <p:extLst>
      <p:ext uri="{BB962C8B-B14F-4D97-AF65-F5344CB8AC3E}">
        <p14:creationId xmlns:p14="http://schemas.microsoft.com/office/powerpoint/2010/main" val="2369628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dirty="0"/>
          </a:p>
        </p:txBody>
      </p:sp>
    </p:spTree>
    <p:extLst>
      <p:ext uri="{BB962C8B-B14F-4D97-AF65-F5344CB8AC3E}">
        <p14:creationId xmlns:p14="http://schemas.microsoft.com/office/powerpoint/2010/main" val="151662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568E-3873-3CD8-CB6E-55CD7D6C7F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E11A58-F2C0-2579-6A6D-A262CCECE6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EF5BF4-BD1C-0BC9-42CE-A7C0628DF5AF}"/>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5" name="Footer Placeholder 4">
            <a:extLst>
              <a:ext uri="{FF2B5EF4-FFF2-40B4-BE49-F238E27FC236}">
                <a16:creationId xmlns:a16="http://schemas.microsoft.com/office/drawing/2014/main" id="{9196905B-54EC-1308-42B7-9E97037864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804846-107C-90C5-302F-790EC8129753}"/>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150954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C967-3C39-4092-565E-6BFFD5AF39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7D0D22-6D42-2BFA-5322-1A6C10AC01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519C6E-CA18-A764-4676-86F5BA733666}"/>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5" name="Footer Placeholder 4">
            <a:extLst>
              <a:ext uri="{FF2B5EF4-FFF2-40B4-BE49-F238E27FC236}">
                <a16:creationId xmlns:a16="http://schemas.microsoft.com/office/drawing/2014/main" id="{750376FD-36E3-0319-00D7-AAD85EAABB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7A0CD6-71D6-AF7E-F95A-2D994CEA0C45}"/>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272656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36AF73-8F39-33C0-C879-30A1F25AFC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8D43B2-D7D0-97B3-F89C-678556359A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D01FA8-32EC-B923-6570-83F728D1F0C5}"/>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5" name="Footer Placeholder 4">
            <a:extLst>
              <a:ext uri="{FF2B5EF4-FFF2-40B4-BE49-F238E27FC236}">
                <a16:creationId xmlns:a16="http://schemas.microsoft.com/office/drawing/2014/main" id="{CB16C1E6-6386-6F23-598B-FBA60C7F5B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CD651E-32E1-A415-264A-91952DD1648B}"/>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3134913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209599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extLst>
    <p:ext uri="{DCECCB84-F9BA-43D5-87BE-67443E8EF086}">
      <p15:sldGuideLst xmlns:p15="http://schemas.microsoft.com/office/powerpoint/2012/main">
        <p15:guide id="1" pos="6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BA01-6965-8ED0-1F40-B5DE045925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5890E7-7618-0B73-BA6A-011CC7F29C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C0688F-3394-39E1-5C7F-44B221AC7B0B}"/>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5" name="Footer Placeholder 4">
            <a:extLst>
              <a:ext uri="{FF2B5EF4-FFF2-40B4-BE49-F238E27FC236}">
                <a16:creationId xmlns:a16="http://schemas.microsoft.com/office/drawing/2014/main" id="{9A798B0C-5B45-928F-B12D-5049148C33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32F52B-6157-D261-537D-E8FAA8C7BF9B}"/>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1577998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8388-3C1E-7FAD-1B49-8A9B043BE5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471E35-97D4-42B2-B453-37B33E840A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29EA6-CAF9-3C67-69A5-CBE3A4B009F8}"/>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5" name="Footer Placeholder 4">
            <a:extLst>
              <a:ext uri="{FF2B5EF4-FFF2-40B4-BE49-F238E27FC236}">
                <a16:creationId xmlns:a16="http://schemas.microsoft.com/office/drawing/2014/main" id="{A583D638-1BB3-7B04-A082-0C80B9C02F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BE0C2A-E121-AA9C-7F86-FD256735B080}"/>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862477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E94C-505F-3E21-442B-B10D99C132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2B3043-9792-BC42-E213-8ABE22A894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7441DB0-3159-AE02-2200-D021032ABE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FF72C3-9252-3C53-EA1D-B2ED36CA672F}"/>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6" name="Footer Placeholder 5">
            <a:extLst>
              <a:ext uri="{FF2B5EF4-FFF2-40B4-BE49-F238E27FC236}">
                <a16:creationId xmlns:a16="http://schemas.microsoft.com/office/drawing/2014/main" id="{694F94C4-4839-A67A-2513-8989A2EAC5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FEB53B-2283-8D6F-5800-C320866AA62F}"/>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168435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F5BE-7F91-9033-C9D0-221D43B173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229210-3FD2-B510-92C3-396C8CA69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C91D4F-CB7B-8498-7C0E-E505F00ECF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E2913C-4A91-0D8C-88F6-F2EB3A6BBC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EC740C-4649-0CF5-B186-1ED55E160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AE2B7D-B6D6-614F-364B-AE71ED9D1503}"/>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8" name="Footer Placeholder 7">
            <a:extLst>
              <a:ext uri="{FF2B5EF4-FFF2-40B4-BE49-F238E27FC236}">
                <a16:creationId xmlns:a16="http://schemas.microsoft.com/office/drawing/2014/main" id="{A2751F1D-A084-7799-C1BA-CEA4443737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8CF0E7B-A074-ED59-BFBA-4302D643714C}"/>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201651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6D89C-CB9B-3890-F6E2-25690064A7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90B607-3C38-C1AB-75EC-A1D80710455E}"/>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4" name="Footer Placeholder 3">
            <a:extLst>
              <a:ext uri="{FF2B5EF4-FFF2-40B4-BE49-F238E27FC236}">
                <a16:creationId xmlns:a16="http://schemas.microsoft.com/office/drawing/2014/main" id="{EBF0B68E-8A60-EAD7-660A-6D42894F4A6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07406F-FA73-D18F-1213-929FB741DE52}"/>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9769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05AD6B-1506-8FC5-20C5-7FD148859B21}"/>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3" name="Footer Placeholder 2">
            <a:extLst>
              <a:ext uri="{FF2B5EF4-FFF2-40B4-BE49-F238E27FC236}">
                <a16:creationId xmlns:a16="http://schemas.microsoft.com/office/drawing/2014/main" id="{50F7CACB-28E9-4754-B795-0060AF660FD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AC540F-D7D2-CE84-27C2-43D3AA84089A}"/>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149448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7E5F-7BAF-5300-8BD6-14C9AD5FCE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879E83-1B7C-E4EA-53C1-8FD11E8520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0DEA783-34C8-6AD7-E615-CE78B1F0F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CC8B2F-ABF9-3F71-73D4-E58B8039D280}"/>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6" name="Footer Placeholder 5">
            <a:extLst>
              <a:ext uri="{FF2B5EF4-FFF2-40B4-BE49-F238E27FC236}">
                <a16:creationId xmlns:a16="http://schemas.microsoft.com/office/drawing/2014/main" id="{7FDFA260-EBC2-30A0-4A43-36C4E2FEDE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3B0E76-9032-E5C8-8D94-40B199D6421D}"/>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227616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FE6-37A3-BDD5-9D38-F89B771198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26722B-6B33-3013-FFDA-03295DF857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6F6813-4D0B-818C-8CFB-73AEA22CF2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DB1C97-7448-3921-4644-3B3D727C256C}"/>
              </a:ext>
            </a:extLst>
          </p:cNvPr>
          <p:cNvSpPr>
            <a:spLocks noGrp="1"/>
          </p:cNvSpPr>
          <p:nvPr>
            <p:ph type="dt" sz="half" idx="10"/>
          </p:nvPr>
        </p:nvSpPr>
        <p:spPr/>
        <p:txBody>
          <a:bodyPr/>
          <a:lstStyle/>
          <a:p>
            <a:fld id="{BE5C433A-9862-45A5-A63D-1C5B9E29FD28}" type="datetimeFigureOut">
              <a:rPr lang="en-IN" smtClean="0"/>
              <a:t>21-07-2023</a:t>
            </a:fld>
            <a:endParaRPr lang="en-IN"/>
          </a:p>
        </p:txBody>
      </p:sp>
      <p:sp>
        <p:nvSpPr>
          <p:cNvPr id="6" name="Footer Placeholder 5">
            <a:extLst>
              <a:ext uri="{FF2B5EF4-FFF2-40B4-BE49-F238E27FC236}">
                <a16:creationId xmlns:a16="http://schemas.microsoft.com/office/drawing/2014/main" id="{493AF0B9-DA60-3521-D1E8-F1D66B4094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96C914-EAD7-3823-801D-A5149CF96A57}"/>
              </a:ext>
            </a:extLst>
          </p:cNvPr>
          <p:cNvSpPr>
            <a:spLocks noGrp="1"/>
          </p:cNvSpPr>
          <p:nvPr>
            <p:ph type="sldNum" sz="quarter" idx="12"/>
          </p:nvPr>
        </p:nvSpPr>
        <p:spPr/>
        <p:txBody>
          <a:bodyPr/>
          <a:lstStyle/>
          <a:p>
            <a:fld id="{7D4AAACA-373E-4CB8-97EF-A3039F378A6D}" type="slidenum">
              <a:rPr lang="en-IN" smtClean="0"/>
              <a:t>‹#›</a:t>
            </a:fld>
            <a:endParaRPr lang="en-IN"/>
          </a:p>
        </p:txBody>
      </p:sp>
    </p:spTree>
    <p:extLst>
      <p:ext uri="{BB962C8B-B14F-4D97-AF65-F5344CB8AC3E}">
        <p14:creationId xmlns:p14="http://schemas.microsoft.com/office/powerpoint/2010/main" val="2341208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C03329-F88D-F644-BB96-50DC8666A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FF8B10-7B65-4717-AC7C-EA05784B9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98387F-2FB2-9B44-CA39-AE88D3D362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5C433A-9862-45A5-A63D-1C5B9E29FD28}" type="datetimeFigureOut">
              <a:rPr lang="en-IN" smtClean="0"/>
              <a:t>21-07-2023</a:t>
            </a:fld>
            <a:endParaRPr lang="en-IN"/>
          </a:p>
        </p:txBody>
      </p:sp>
      <p:sp>
        <p:nvSpPr>
          <p:cNvPr id="5" name="Footer Placeholder 4">
            <a:extLst>
              <a:ext uri="{FF2B5EF4-FFF2-40B4-BE49-F238E27FC236}">
                <a16:creationId xmlns:a16="http://schemas.microsoft.com/office/drawing/2014/main" id="{2E9ADF53-08AC-42C8-158E-3312DAD599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7F22B3-02A8-22B2-2B3D-7774C8954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AAACA-373E-4CB8-97EF-A3039F378A6D}" type="slidenum">
              <a:rPr lang="en-IN" smtClean="0"/>
              <a:t>‹#›</a:t>
            </a:fld>
            <a:endParaRPr lang="en-IN"/>
          </a:p>
        </p:txBody>
      </p:sp>
    </p:spTree>
    <p:extLst>
      <p:ext uri="{BB962C8B-B14F-4D97-AF65-F5344CB8AC3E}">
        <p14:creationId xmlns:p14="http://schemas.microsoft.com/office/powerpoint/2010/main" val="296743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D96707-9E46-CD1E-E708-23E393BBEB62}"/>
              </a:ext>
            </a:extLst>
          </p:cNvPr>
          <p:cNvSpPr txBox="1"/>
          <p:nvPr/>
        </p:nvSpPr>
        <p:spPr>
          <a:xfrm>
            <a:off x="575310" y="2890391"/>
            <a:ext cx="5520690" cy="1908215"/>
          </a:xfrm>
          <a:prstGeom prst="rect">
            <a:avLst/>
          </a:prstGeom>
          <a:noFill/>
        </p:spPr>
        <p:txBody>
          <a:bodyPr wrap="square" rtlCol="0">
            <a:spAutoFit/>
          </a:bodyPr>
          <a:lstStyle/>
          <a:p>
            <a:r>
              <a:rPr lang="en-US" sz="3200" b="1" dirty="0">
                <a:solidFill>
                  <a:schemeClr val="bg1"/>
                </a:solidFill>
                <a:latin typeface="Segoe UI" panose="020B0502040204020203" pitchFamily="34" charset="0"/>
                <a:cs typeface="Segoe UI" panose="020B0502040204020203" pitchFamily="34" charset="0"/>
              </a:rPr>
              <a:t>TERADATA TO SNOWFLAKE </a:t>
            </a:r>
          </a:p>
          <a:p>
            <a:r>
              <a:rPr lang="en-US" sz="3200" b="1" dirty="0">
                <a:solidFill>
                  <a:schemeClr val="bg1"/>
                </a:solidFill>
                <a:latin typeface="Segoe UI" panose="020B0502040204020203" pitchFamily="34" charset="0"/>
                <a:cs typeface="Segoe UI" panose="020B0502040204020203" pitchFamily="34" charset="0"/>
              </a:rPr>
              <a:t>MIGRATION</a:t>
            </a:r>
          </a:p>
          <a:p>
            <a:endParaRPr lang="en-US" sz="1400" b="1" dirty="0">
              <a:solidFill>
                <a:schemeClr val="bg1"/>
              </a:solidFill>
              <a:latin typeface="Segoe UI" panose="020B0502040204020203" pitchFamily="34" charset="0"/>
              <a:cs typeface="Segoe UI" panose="020B0502040204020203" pitchFamily="34" charset="0"/>
            </a:endParaRPr>
          </a:p>
          <a:p>
            <a:r>
              <a:rPr lang="en-US" b="1" dirty="0">
                <a:solidFill>
                  <a:schemeClr val="bg1"/>
                </a:solidFill>
                <a:latin typeface="Segoe UI" panose="020B0502040204020203" pitchFamily="34" charset="0"/>
                <a:cs typeface="Segoe UI" panose="020B0502040204020203" pitchFamily="34" charset="0"/>
              </a:rPr>
              <a:t>Data Migration from Teradata to Snowflake Using AWS S3</a:t>
            </a:r>
          </a:p>
        </p:txBody>
      </p:sp>
      <p:sp>
        <p:nvSpPr>
          <p:cNvPr id="8" name="TextBox 7">
            <a:extLst>
              <a:ext uri="{FF2B5EF4-FFF2-40B4-BE49-F238E27FC236}">
                <a16:creationId xmlns:a16="http://schemas.microsoft.com/office/drawing/2014/main" id="{97CBC6BC-177E-016C-3E90-88BD5865E1AD}"/>
              </a:ext>
            </a:extLst>
          </p:cNvPr>
          <p:cNvSpPr txBox="1"/>
          <p:nvPr/>
        </p:nvSpPr>
        <p:spPr>
          <a:xfrm>
            <a:off x="575310" y="5023083"/>
            <a:ext cx="5391150" cy="1200329"/>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By </a:t>
            </a:r>
            <a:r>
              <a:rPr lang="en-US" b="1" dirty="0">
                <a:solidFill>
                  <a:schemeClr val="bg1"/>
                </a:solidFill>
                <a:latin typeface="Segoe UI" panose="020B0502040204020203" pitchFamily="34" charset="0"/>
                <a:cs typeface="Segoe UI" panose="020B0502040204020203" pitchFamily="34" charset="0"/>
              </a:rPr>
              <a:t>SUBARNA PAUL (2273785)</a:t>
            </a:r>
          </a:p>
          <a:p>
            <a:endParaRPr lang="en-US" dirty="0">
              <a:solidFill>
                <a:schemeClr val="bg1"/>
              </a:solidFill>
              <a:latin typeface="Segoe UI" panose="020B0502040204020203" pitchFamily="34" charset="0"/>
              <a:cs typeface="Segoe UI" panose="020B0502040204020203" pitchFamily="34" charset="0"/>
            </a:endParaRPr>
          </a:p>
          <a:p>
            <a:endParaRPr lang="en-US" dirty="0">
              <a:solidFill>
                <a:schemeClr val="bg1"/>
              </a:solidFill>
              <a:latin typeface="Segoe UI" panose="020B0502040204020203" pitchFamily="34" charset="0"/>
              <a:cs typeface="Segoe UI" panose="020B0502040204020203" pitchFamily="34" charset="0"/>
            </a:endParaRPr>
          </a:p>
          <a:p>
            <a:r>
              <a:rPr lang="en-US" dirty="0">
                <a:solidFill>
                  <a:schemeClr val="bg1"/>
                </a:solidFill>
                <a:latin typeface="Segoe UI" panose="020B0502040204020203" pitchFamily="34" charset="0"/>
                <a:cs typeface="Segoe UI" panose="020B0502040204020203" pitchFamily="34" charset="0"/>
              </a:rPr>
              <a:t>Mentor :  </a:t>
            </a:r>
            <a:r>
              <a:rPr lang="en-US" b="1" dirty="0">
                <a:solidFill>
                  <a:schemeClr val="bg1"/>
                </a:solidFill>
                <a:latin typeface="Segoe UI" panose="020B0502040204020203" pitchFamily="34" charset="0"/>
                <a:cs typeface="Segoe UI" panose="020B0502040204020203" pitchFamily="34" charset="0"/>
              </a:rPr>
              <a:t>KAVIN KUMAR </a:t>
            </a:r>
            <a:r>
              <a:rPr lang="en-US" b="1" i="0" dirty="0">
                <a:solidFill>
                  <a:schemeClr val="bg1"/>
                </a:solidFill>
                <a:effectLst/>
                <a:latin typeface="Segoe UI" panose="020B0502040204020203" pitchFamily="34" charset="0"/>
              </a:rPr>
              <a:t>GOVINDARAJ (</a:t>
            </a:r>
            <a:r>
              <a:rPr lang="en-US" sz="1800" b="1" i="0" u="none" strike="noStrike" dirty="0">
                <a:solidFill>
                  <a:schemeClr val="bg1"/>
                </a:solidFill>
                <a:effectLst/>
                <a:latin typeface="Segoe UI" panose="020B0502040204020203" pitchFamily="34" charset="0"/>
                <a:cs typeface="Segoe UI" panose="020B0502040204020203" pitchFamily="34" charset="0"/>
              </a:rPr>
              <a:t>768921</a:t>
            </a:r>
            <a:r>
              <a:rPr lang="en-US" sz="1800" b="0" i="0" dirty="0">
                <a:solidFill>
                  <a:srgbClr val="000000"/>
                </a:solidFill>
                <a:effectLst/>
                <a:latin typeface="Sabon Next LT" panose="020B0502040204020203" pitchFamily="2" charset="0"/>
              </a:rPr>
              <a:t>​</a:t>
            </a:r>
            <a:r>
              <a:rPr lang="en-US" b="1" i="0" dirty="0">
                <a:solidFill>
                  <a:schemeClr val="bg1"/>
                </a:solidFill>
                <a:effectLst/>
                <a:latin typeface="Segoe UI" panose="020B0502040204020203" pitchFamily="34" charset="0"/>
              </a:rPr>
              <a:t>)</a:t>
            </a:r>
          </a:p>
        </p:txBody>
      </p:sp>
      <p:sp>
        <p:nvSpPr>
          <p:cNvPr id="9" name="TextBox 8">
            <a:extLst>
              <a:ext uri="{FF2B5EF4-FFF2-40B4-BE49-F238E27FC236}">
                <a16:creationId xmlns:a16="http://schemas.microsoft.com/office/drawing/2014/main" id="{0386FE26-1027-2E24-7F35-25C7C06781BA}"/>
              </a:ext>
            </a:extLst>
          </p:cNvPr>
          <p:cNvSpPr txBox="1"/>
          <p:nvPr/>
        </p:nvSpPr>
        <p:spPr>
          <a:xfrm>
            <a:off x="575310" y="1650251"/>
            <a:ext cx="4978400" cy="923330"/>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DATABASE TECH – INTAIA23DT001</a:t>
            </a:r>
          </a:p>
          <a:p>
            <a:endParaRPr lang="en-US" dirty="0">
              <a:solidFill>
                <a:schemeClr val="bg1"/>
              </a:solidFill>
              <a:latin typeface="Segoe UI" panose="020B0502040204020203" pitchFamily="34" charset="0"/>
              <a:cs typeface="Segoe UI" panose="020B0502040204020203" pitchFamily="34" charset="0"/>
            </a:endParaRPr>
          </a:p>
          <a:p>
            <a:r>
              <a:rPr lang="en-US" dirty="0">
                <a:solidFill>
                  <a:schemeClr val="bg1"/>
                </a:solidFill>
                <a:latin typeface="Segoe UI" panose="020B0502040204020203" pitchFamily="34" charset="0"/>
                <a:cs typeface="Segoe UI" panose="020B0502040204020203" pitchFamily="34" charset="0"/>
              </a:rPr>
              <a:t>Team : </a:t>
            </a:r>
            <a:r>
              <a:rPr lang="en-US" b="1" dirty="0">
                <a:solidFill>
                  <a:schemeClr val="bg1"/>
                </a:solidFill>
                <a:latin typeface="Segoe UI" panose="020B0502040204020203" pitchFamily="34" charset="0"/>
                <a:cs typeface="Segoe UI" panose="020B0502040204020203" pitchFamily="34" charset="0"/>
              </a:rPr>
              <a:t>DATA DETECTIVES</a:t>
            </a:r>
          </a:p>
        </p:txBody>
      </p:sp>
    </p:spTree>
    <p:extLst>
      <p:ext uri="{BB962C8B-B14F-4D97-AF65-F5344CB8AC3E}">
        <p14:creationId xmlns:p14="http://schemas.microsoft.com/office/powerpoint/2010/main" val="1489883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BBFD2C4A-9BBC-CA36-9CBB-A607A85C1662}"/>
              </a:ext>
            </a:extLst>
          </p:cNvPr>
          <p:cNvGrpSpPr/>
          <p:nvPr/>
        </p:nvGrpSpPr>
        <p:grpSpPr>
          <a:xfrm>
            <a:off x="8054541" y="1788299"/>
            <a:ext cx="3035030" cy="3407409"/>
            <a:chOff x="1041041" y="1487237"/>
            <a:chExt cx="3035030" cy="3407409"/>
          </a:xfrm>
        </p:grpSpPr>
        <p:grpSp>
          <p:nvGrpSpPr>
            <p:cNvPr id="21" name="Group 20">
              <a:extLst>
                <a:ext uri="{FF2B5EF4-FFF2-40B4-BE49-F238E27FC236}">
                  <a16:creationId xmlns:a16="http://schemas.microsoft.com/office/drawing/2014/main" id="{25F91830-A897-1477-5216-06A22A317C81}"/>
                </a:ext>
              </a:extLst>
            </p:cNvPr>
            <p:cNvGrpSpPr/>
            <p:nvPr/>
          </p:nvGrpSpPr>
          <p:grpSpPr>
            <a:xfrm>
              <a:off x="1041041" y="1487237"/>
              <a:ext cx="3035030" cy="3407409"/>
              <a:chOff x="893576" y="1972275"/>
              <a:chExt cx="2464090" cy="2921688"/>
            </a:xfrm>
          </p:grpSpPr>
          <p:pic>
            <p:nvPicPr>
              <p:cNvPr id="3" name="Picture 2">
                <a:extLst>
                  <a:ext uri="{FF2B5EF4-FFF2-40B4-BE49-F238E27FC236}">
                    <a16:creationId xmlns:a16="http://schemas.microsoft.com/office/drawing/2014/main" id="{D79AF0F5-F3FC-9FEC-20AC-DC697DF50AB1}"/>
                  </a:ext>
                </a:extLst>
              </p:cNvPr>
              <p:cNvPicPr>
                <a:picLocks noChangeAspect="1"/>
              </p:cNvPicPr>
              <p:nvPr/>
            </p:nvPicPr>
            <p:blipFill rotWithShape="1">
              <a:blip r:embed="rId2"/>
              <a:srcRect l="1680" r="13341"/>
              <a:stretch/>
            </p:blipFill>
            <p:spPr>
              <a:xfrm>
                <a:off x="893576" y="1972275"/>
                <a:ext cx="2464090" cy="2921688"/>
              </a:xfrm>
              <a:prstGeom prst="rect">
                <a:avLst/>
              </a:prstGeom>
              <a:ln w="19050">
                <a:solidFill>
                  <a:schemeClr val="tx1"/>
                </a:solidFill>
              </a:ln>
            </p:spPr>
          </p:pic>
          <p:cxnSp>
            <p:nvCxnSpPr>
              <p:cNvPr id="8" name="Connector: Curved 7">
                <a:extLst>
                  <a:ext uri="{FF2B5EF4-FFF2-40B4-BE49-F238E27FC236}">
                    <a16:creationId xmlns:a16="http://schemas.microsoft.com/office/drawing/2014/main" id="{21A79672-F628-C4F1-9BF0-8E3FE750C3BD}"/>
                  </a:ext>
                </a:extLst>
              </p:cNvPr>
              <p:cNvCxnSpPr>
                <a:cxnSpLocks/>
              </p:cNvCxnSpPr>
              <p:nvPr/>
            </p:nvCxnSpPr>
            <p:spPr>
              <a:xfrm rot="5400000">
                <a:off x="2034217" y="2822419"/>
                <a:ext cx="1056032" cy="525296"/>
              </a:xfrm>
              <a:prstGeom prst="curvedConnector3">
                <a:avLst>
                  <a:gd name="adj1" fmla="val 10066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89B2FA68-ECE7-F9E4-8E40-A0520B17C489}"/>
                  </a:ext>
                </a:extLst>
              </p:cNvPr>
              <p:cNvCxnSpPr>
                <a:cxnSpLocks/>
              </p:cNvCxnSpPr>
              <p:nvPr/>
            </p:nvCxnSpPr>
            <p:spPr>
              <a:xfrm>
                <a:off x="2266545" y="4284290"/>
                <a:ext cx="243191" cy="184826"/>
              </a:xfrm>
              <a:prstGeom prst="curvedConnector3">
                <a:avLst>
                  <a:gd name="adj1" fmla="val 222000"/>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E72B25C9-0FD6-E871-31DE-40DE73900543}"/>
                </a:ext>
              </a:extLst>
            </p:cNvPr>
            <p:cNvSpPr/>
            <p:nvPr/>
          </p:nvSpPr>
          <p:spPr>
            <a:xfrm>
              <a:off x="3390654" y="2130318"/>
              <a:ext cx="77821" cy="77822"/>
            </a:xfrm>
            <a:prstGeom prst="ellipse">
              <a:avLst/>
            </a:prstGeom>
            <a:solidFill>
              <a:schemeClr val="tx1"/>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6F95CF8E-E2FC-E9BB-F0AE-5BF7C5C7C201}"/>
                </a:ext>
              </a:extLst>
            </p:cNvPr>
            <p:cNvSpPr/>
            <p:nvPr/>
          </p:nvSpPr>
          <p:spPr>
            <a:xfrm>
              <a:off x="2685992" y="4144707"/>
              <a:ext cx="77821" cy="77822"/>
            </a:xfrm>
            <a:prstGeom prst="ellipse">
              <a:avLst/>
            </a:prstGeom>
            <a:solidFill>
              <a:schemeClr val="tx1"/>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99EB5D11-0884-82B0-836C-B24C015CB5F1}"/>
              </a:ext>
            </a:extLst>
          </p:cNvPr>
          <p:cNvGrpSpPr/>
          <p:nvPr/>
        </p:nvGrpSpPr>
        <p:grpSpPr>
          <a:xfrm>
            <a:off x="1039153" y="1788299"/>
            <a:ext cx="6376319" cy="4472539"/>
            <a:chOff x="1360169" y="1788299"/>
            <a:chExt cx="6376319" cy="4472539"/>
          </a:xfrm>
        </p:grpSpPr>
        <p:pic>
          <p:nvPicPr>
            <p:cNvPr id="5" name="Picture 4">
              <a:extLst>
                <a:ext uri="{FF2B5EF4-FFF2-40B4-BE49-F238E27FC236}">
                  <a16:creationId xmlns:a16="http://schemas.microsoft.com/office/drawing/2014/main" id="{D272BA5D-5891-E81B-F091-29C48CD2C709}"/>
                </a:ext>
              </a:extLst>
            </p:cNvPr>
            <p:cNvPicPr>
              <a:picLocks noChangeAspect="1"/>
            </p:cNvPicPr>
            <p:nvPr/>
          </p:nvPicPr>
          <p:blipFill rotWithShape="1">
            <a:blip r:embed="rId3"/>
            <a:srcRect r="14686"/>
            <a:stretch/>
          </p:blipFill>
          <p:spPr>
            <a:xfrm>
              <a:off x="1360169" y="1788299"/>
              <a:ext cx="4594741" cy="4472539"/>
            </a:xfrm>
            <a:prstGeom prst="rect">
              <a:avLst/>
            </a:prstGeom>
          </p:spPr>
        </p:pic>
        <p:sp>
          <p:nvSpPr>
            <p:cNvPr id="6" name="Right Brace 5">
              <a:extLst>
                <a:ext uri="{FF2B5EF4-FFF2-40B4-BE49-F238E27FC236}">
                  <a16:creationId xmlns:a16="http://schemas.microsoft.com/office/drawing/2014/main" id="{88DBE7B9-4632-9116-DC89-5AAC4C42CEB8}"/>
                </a:ext>
              </a:extLst>
            </p:cNvPr>
            <p:cNvSpPr/>
            <p:nvPr/>
          </p:nvSpPr>
          <p:spPr>
            <a:xfrm>
              <a:off x="4034034" y="1788299"/>
              <a:ext cx="160925" cy="860867"/>
            </a:xfrm>
            <a:prstGeom prst="rightBrace">
              <a:avLst>
                <a:gd name="adj1" fmla="val 9927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e 6">
              <a:extLst>
                <a:ext uri="{FF2B5EF4-FFF2-40B4-BE49-F238E27FC236}">
                  <a16:creationId xmlns:a16="http://schemas.microsoft.com/office/drawing/2014/main" id="{A1FD3CDB-AAEE-9D49-8E33-6E09C57CFBB4}"/>
                </a:ext>
              </a:extLst>
            </p:cNvPr>
            <p:cNvSpPr/>
            <p:nvPr/>
          </p:nvSpPr>
          <p:spPr>
            <a:xfrm>
              <a:off x="4119586" y="2868930"/>
              <a:ext cx="192105" cy="1831302"/>
            </a:xfrm>
            <a:prstGeom prst="rightBrace">
              <a:avLst>
                <a:gd name="adj1" fmla="val 4304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Right Brace 9">
              <a:extLst>
                <a:ext uri="{FF2B5EF4-FFF2-40B4-BE49-F238E27FC236}">
                  <a16:creationId xmlns:a16="http://schemas.microsoft.com/office/drawing/2014/main" id="{25E85036-9246-FDE7-BAC7-354A80A8153A}"/>
                </a:ext>
              </a:extLst>
            </p:cNvPr>
            <p:cNvSpPr/>
            <p:nvPr/>
          </p:nvSpPr>
          <p:spPr>
            <a:xfrm>
              <a:off x="5885521" y="4832462"/>
              <a:ext cx="174811" cy="871189"/>
            </a:xfrm>
            <a:prstGeom prst="rightBrace">
              <a:avLst>
                <a:gd name="adj1" fmla="val 5764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TextBox 10">
              <a:extLst>
                <a:ext uri="{FF2B5EF4-FFF2-40B4-BE49-F238E27FC236}">
                  <a16:creationId xmlns:a16="http://schemas.microsoft.com/office/drawing/2014/main" id="{08D5FBF3-A9C3-9D6D-372D-7F6C8CF95B60}"/>
                </a:ext>
              </a:extLst>
            </p:cNvPr>
            <p:cNvSpPr txBox="1"/>
            <p:nvPr/>
          </p:nvSpPr>
          <p:spPr>
            <a:xfrm>
              <a:off x="4282710" y="1955029"/>
              <a:ext cx="2160463" cy="584775"/>
            </a:xfrm>
            <a:prstGeom prst="rect">
              <a:avLst/>
            </a:prstGeom>
            <a:noFill/>
            <a:ln w="19050">
              <a:solidFill>
                <a:schemeClr val="tx1"/>
              </a:solidFill>
            </a:ln>
          </p:spPr>
          <p:txBody>
            <a:bodyPr wrap="none" rtlCol="0">
              <a:spAutoFit/>
            </a:bodyPr>
            <a:lstStyle/>
            <a:p>
              <a:pPr algn="ctr"/>
              <a:r>
                <a:rPr lang="en-US" sz="1600" b="1" dirty="0">
                  <a:latin typeface="Segoe UI" panose="020B0502040204020203" pitchFamily="34" charset="0"/>
                  <a:cs typeface="Segoe UI" panose="020B0502040204020203" pitchFamily="34" charset="0"/>
                </a:rPr>
                <a:t>EMPLOYEE</a:t>
              </a:r>
              <a:r>
                <a:rPr lang="en-US" sz="1600" dirty="0">
                  <a:latin typeface="Segoe UI" panose="020B0502040204020203" pitchFamily="34" charset="0"/>
                  <a:cs typeface="Segoe UI" panose="020B0502040204020203" pitchFamily="34" charset="0"/>
                </a:rPr>
                <a:t> Database </a:t>
              </a:r>
            </a:p>
            <a:p>
              <a:pPr algn="ctr"/>
              <a:r>
                <a:rPr lang="en-US" sz="1600" dirty="0">
                  <a:latin typeface="Segoe UI" panose="020B0502040204020203" pitchFamily="34" charset="0"/>
                  <a:cs typeface="Segoe UI" panose="020B0502040204020203" pitchFamily="34" charset="0"/>
                </a:rPr>
                <a:t>is created</a:t>
              </a:r>
              <a:endParaRPr lang="en-IN" sz="1600" dirty="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84A8CAD3-DA9A-85FC-291B-27F808C87F6F}"/>
                </a:ext>
              </a:extLst>
            </p:cNvPr>
            <p:cNvSpPr txBox="1"/>
            <p:nvPr/>
          </p:nvSpPr>
          <p:spPr>
            <a:xfrm>
              <a:off x="4404797" y="3361814"/>
              <a:ext cx="2104359" cy="830997"/>
            </a:xfrm>
            <a:prstGeom prst="rect">
              <a:avLst/>
            </a:prstGeom>
            <a:noFill/>
            <a:ln w="19050">
              <a:solidFill>
                <a:schemeClr val="tx1"/>
              </a:solidFill>
            </a:ln>
          </p:spPr>
          <p:txBody>
            <a:bodyPr wrap="none" rtlCol="0">
              <a:spAutoFit/>
            </a:bodyPr>
            <a:lstStyle/>
            <a:p>
              <a:pPr algn="ctr"/>
              <a:r>
                <a:rPr lang="en-US" sz="1600" b="1" dirty="0">
                  <a:latin typeface="Segoe UI" panose="020B0502040204020203" pitchFamily="34" charset="0"/>
                  <a:cs typeface="Segoe UI" panose="020B0502040204020203" pitchFamily="34" charset="0"/>
                </a:rPr>
                <a:t>DETAILS</a:t>
              </a:r>
              <a:r>
                <a:rPr lang="en-US" sz="1600" dirty="0">
                  <a:latin typeface="Segoe UI" panose="020B0502040204020203" pitchFamily="34" charset="0"/>
                  <a:cs typeface="Segoe UI" panose="020B0502040204020203" pitchFamily="34" charset="0"/>
                </a:rPr>
                <a:t> Table  </a:t>
              </a:r>
            </a:p>
            <a:p>
              <a:pPr algn="ctr"/>
              <a:r>
                <a:rPr lang="en-US" sz="1600" dirty="0">
                  <a:latin typeface="Segoe UI" panose="020B0502040204020203" pitchFamily="34" charset="0"/>
                  <a:cs typeface="Segoe UI" panose="020B0502040204020203" pitchFamily="34" charset="0"/>
                </a:rPr>
                <a:t>is created under</a:t>
              </a:r>
            </a:p>
            <a:p>
              <a:pPr algn="ctr"/>
              <a:r>
                <a:rPr lang="en-US" sz="1600" b="1" dirty="0">
                  <a:latin typeface="Segoe UI" panose="020B0502040204020203" pitchFamily="34" charset="0"/>
                  <a:cs typeface="Segoe UI" panose="020B0502040204020203" pitchFamily="34" charset="0"/>
                </a:rPr>
                <a:t>EMPLOYEE</a:t>
              </a:r>
              <a:r>
                <a:rPr lang="en-US" sz="1600" dirty="0">
                  <a:latin typeface="Segoe UI" panose="020B0502040204020203" pitchFamily="34" charset="0"/>
                  <a:cs typeface="Segoe UI" panose="020B0502040204020203" pitchFamily="34" charset="0"/>
                </a:rPr>
                <a:t> Database</a:t>
              </a:r>
              <a:endParaRPr lang="en-IN" sz="1600"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AB905D61-6F75-ECD3-106C-D5256B94CD20}"/>
                </a:ext>
              </a:extLst>
            </p:cNvPr>
            <p:cNvSpPr txBox="1"/>
            <p:nvPr/>
          </p:nvSpPr>
          <p:spPr>
            <a:xfrm>
              <a:off x="6193052" y="4968654"/>
              <a:ext cx="1543436" cy="584775"/>
            </a:xfrm>
            <a:prstGeom prst="rect">
              <a:avLst/>
            </a:prstGeom>
            <a:noFill/>
            <a:ln w="19050">
              <a:solidFill>
                <a:schemeClr val="tx1"/>
              </a:solidFill>
            </a:ln>
          </p:spPr>
          <p:txBody>
            <a:bodyPr wrap="none" rtlCol="0">
              <a:spAutoFit/>
            </a:bodyPr>
            <a:lstStyle/>
            <a:p>
              <a:pPr algn="ctr"/>
              <a:r>
                <a:rPr lang="en-US" sz="1600" dirty="0">
                  <a:latin typeface="Segoe UI" panose="020B0502040204020203" pitchFamily="34" charset="0"/>
                  <a:cs typeface="Segoe UI" panose="020B0502040204020203" pitchFamily="34" charset="0"/>
                </a:rPr>
                <a:t>Data </a:t>
              </a:r>
            </a:p>
            <a:p>
              <a:pPr algn="ctr"/>
              <a:r>
                <a:rPr lang="en-US" sz="1600" dirty="0">
                  <a:latin typeface="Segoe UI" panose="020B0502040204020203" pitchFamily="34" charset="0"/>
                  <a:cs typeface="Segoe UI" panose="020B0502040204020203" pitchFamily="34" charset="0"/>
                </a:rPr>
                <a:t>Transformation</a:t>
              </a:r>
            </a:p>
          </p:txBody>
        </p:sp>
      </p:grpSp>
      <p:sp>
        <p:nvSpPr>
          <p:cNvPr id="14" name="Rectangle 13">
            <a:extLst>
              <a:ext uri="{FF2B5EF4-FFF2-40B4-BE49-F238E27FC236}">
                <a16:creationId xmlns:a16="http://schemas.microsoft.com/office/drawing/2014/main" id="{2BC876FD-621F-5A57-8442-DE2D8DA5C894}"/>
              </a:ext>
            </a:extLst>
          </p:cNvPr>
          <p:cNvSpPr/>
          <p:nvPr/>
        </p:nvSpPr>
        <p:spPr>
          <a:xfrm>
            <a:off x="0" y="6439300"/>
            <a:ext cx="5940584"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67AA8C80-5A81-3637-484F-CE51EDDB5F2C}"/>
              </a:ext>
            </a:extLst>
          </p:cNvPr>
          <p:cNvGrpSpPr/>
          <p:nvPr/>
        </p:nvGrpSpPr>
        <p:grpSpPr>
          <a:xfrm>
            <a:off x="2002077" y="551413"/>
            <a:ext cx="8187847" cy="971080"/>
            <a:chOff x="2002077" y="551413"/>
            <a:chExt cx="8187847" cy="971080"/>
          </a:xfrm>
        </p:grpSpPr>
        <p:sp>
          <p:nvSpPr>
            <p:cNvPr id="15" name="TextBox 14">
              <a:extLst>
                <a:ext uri="{FF2B5EF4-FFF2-40B4-BE49-F238E27FC236}">
                  <a16:creationId xmlns:a16="http://schemas.microsoft.com/office/drawing/2014/main" id="{E8596238-16AE-E29A-F4FB-5A6873355E7D}"/>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17" name="TextBox 16">
              <a:extLst>
                <a:ext uri="{FF2B5EF4-FFF2-40B4-BE49-F238E27FC236}">
                  <a16:creationId xmlns:a16="http://schemas.microsoft.com/office/drawing/2014/main" id="{A3F142DD-78BD-556C-9202-49A4915A5DE7}"/>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CODING : TERADATA</a:t>
              </a:r>
            </a:p>
          </p:txBody>
        </p:sp>
      </p:grpSp>
      <p:sp>
        <p:nvSpPr>
          <p:cNvPr id="18" name="TextBox 17">
            <a:extLst>
              <a:ext uri="{FF2B5EF4-FFF2-40B4-BE49-F238E27FC236}">
                <a16:creationId xmlns:a16="http://schemas.microsoft.com/office/drawing/2014/main" id="{2CDF6D28-68D6-AC45-5E0E-4A02290A05E1}"/>
              </a:ext>
            </a:extLst>
          </p:cNvPr>
          <p:cNvSpPr txBox="1"/>
          <p:nvPr/>
        </p:nvSpPr>
        <p:spPr>
          <a:xfrm>
            <a:off x="8551025" y="5214875"/>
            <a:ext cx="2042063" cy="584775"/>
          </a:xfrm>
          <a:prstGeom prst="rect">
            <a:avLst/>
          </a:prstGeom>
          <a:noFill/>
        </p:spPr>
        <p:txBody>
          <a:bodyPr wrap="square" rtlCol="0">
            <a:spAutoFit/>
          </a:bodyPr>
          <a:lstStyle/>
          <a:p>
            <a:pPr algn="ctr"/>
            <a:r>
              <a:rPr lang="en-US" sz="1600" dirty="0">
                <a:latin typeface="Segoe UI" panose="020B0502040204020203" pitchFamily="34" charset="0"/>
                <a:cs typeface="Segoe UI" panose="020B0502040204020203" pitchFamily="34" charset="0"/>
              </a:rPr>
              <a:t>Teradata Object Hierarchy</a:t>
            </a:r>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305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BC876FD-621F-5A57-8442-DE2D8DA5C894}"/>
              </a:ext>
            </a:extLst>
          </p:cNvPr>
          <p:cNvSpPr/>
          <p:nvPr/>
        </p:nvSpPr>
        <p:spPr>
          <a:xfrm>
            <a:off x="0" y="6439300"/>
            <a:ext cx="653415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AF35A23-62B0-DC46-E927-B6EEEFA4A4AB}"/>
              </a:ext>
            </a:extLst>
          </p:cNvPr>
          <p:cNvPicPr>
            <a:picLocks noChangeAspect="1"/>
          </p:cNvPicPr>
          <p:nvPr/>
        </p:nvPicPr>
        <p:blipFill rotWithShape="1">
          <a:blip r:embed="rId2"/>
          <a:srcRect t="24705" r="29278" b="6898"/>
          <a:stretch/>
        </p:blipFill>
        <p:spPr>
          <a:xfrm>
            <a:off x="524681" y="1955259"/>
            <a:ext cx="5418100" cy="2947481"/>
          </a:xfrm>
          <a:prstGeom prst="rect">
            <a:avLst/>
          </a:prstGeom>
          <a:ln w="19050">
            <a:solidFill>
              <a:schemeClr val="tx1"/>
            </a:solidFill>
          </a:ln>
        </p:spPr>
      </p:pic>
      <p:pic>
        <p:nvPicPr>
          <p:cNvPr id="17" name="Picture 16">
            <a:extLst>
              <a:ext uri="{FF2B5EF4-FFF2-40B4-BE49-F238E27FC236}">
                <a16:creationId xmlns:a16="http://schemas.microsoft.com/office/drawing/2014/main" id="{76CF455D-4599-63E3-47BD-D95F421DE310}"/>
              </a:ext>
            </a:extLst>
          </p:cNvPr>
          <p:cNvPicPr>
            <a:picLocks noChangeAspect="1"/>
          </p:cNvPicPr>
          <p:nvPr/>
        </p:nvPicPr>
        <p:blipFill rotWithShape="1">
          <a:blip r:embed="rId3"/>
          <a:srcRect t="24681" r="27793" b="8040"/>
          <a:stretch/>
        </p:blipFill>
        <p:spPr>
          <a:xfrm>
            <a:off x="6096000" y="1955258"/>
            <a:ext cx="5623837" cy="2947481"/>
          </a:xfrm>
          <a:prstGeom prst="rect">
            <a:avLst/>
          </a:prstGeom>
          <a:ln w="19050">
            <a:solidFill>
              <a:schemeClr val="tx1"/>
            </a:solidFill>
          </a:ln>
        </p:spPr>
      </p:pic>
      <p:sp>
        <p:nvSpPr>
          <p:cNvPr id="19" name="TextBox 18">
            <a:extLst>
              <a:ext uri="{FF2B5EF4-FFF2-40B4-BE49-F238E27FC236}">
                <a16:creationId xmlns:a16="http://schemas.microsoft.com/office/drawing/2014/main" id="{A4C0C4B3-656C-B9FE-C04E-14FC48D714A6}"/>
              </a:ext>
            </a:extLst>
          </p:cNvPr>
          <p:cNvSpPr txBox="1"/>
          <p:nvPr/>
        </p:nvSpPr>
        <p:spPr>
          <a:xfrm>
            <a:off x="1401283" y="4902739"/>
            <a:ext cx="3664896" cy="338554"/>
          </a:xfrm>
          <a:prstGeom prst="rect">
            <a:avLst/>
          </a:prstGeom>
          <a:noFill/>
        </p:spPr>
        <p:txBody>
          <a:bodyPr wrap="square">
            <a:spAutoFit/>
          </a:bodyPr>
          <a:lstStyle/>
          <a:p>
            <a:pPr algn="ctr"/>
            <a:r>
              <a:rPr lang="en-US" sz="1600" b="1" dirty="0">
                <a:latin typeface="Segoe UI" panose="020B0502040204020203" pitchFamily="34" charset="0"/>
                <a:cs typeface="Segoe UI" panose="020B0502040204020203" pitchFamily="34" charset="0"/>
              </a:rPr>
              <a:t>EMP_DETAILS </a:t>
            </a:r>
            <a:r>
              <a:rPr lang="en-US" sz="1600" dirty="0">
                <a:latin typeface="Segoe UI" panose="020B0502040204020203" pitchFamily="34" charset="0"/>
                <a:cs typeface="Segoe UI" panose="020B0502040204020203" pitchFamily="34" charset="0"/>
              </a:rPr>
              <a:t>– Old data.</a:t>
            </a:r>
          </a:p>
        </p:txBody>
      </p:sp>
      <p:sp>
        <p:nvSpPr>
          <p:cNvPr id="25" name="TextBox 24">
            <a:extLst>
              <a:ext uri="{FF2B5EF4-FFF2-40B4-BE49-F238E27FC236}">
                <a16:creationId xmlns:a16="http://schemas.microsoft.com/office/drawing/2014/main" id="{0D49210E-AC47-2B92-F61D-E4FB7E1C040D}"/>
              </a:ext>
            </a:extLst>
          </p:cNvPr>
          <p:cNvSpPr txBox="1"/>
          <p:nvPr/>
        </p:nvSpPr>
        <p:spPr>
          <a:xfrm>
            <a:off x="6759321" y="4902739"/>
            <a:ext cx="4297194" cy="338554"/>
          </a:xfrm>
          <a:prstGeom prst="rect">
            <a:avLst/>
          </a:prstGeom>
          <a:noFill/>
        </p:spPr>
        <p:txBody>
          <a:bodyPr wrap="square">
            <a:spAutoFit/>
          </a:bodyPr>
          <a:lstStyle/>
          <a:p>
            <a:pPr algn="ctr"/>
            <a:r>
              <a:rPr lang="en-US" sz="1600" b="1" dirty="0">
                <a:latin typeface="Segoe UI" panose="020B0502040204020203" pitchFamily="34" charset="0"/>
                <a:cs typeface="Segoe UI" panose="020B0502040204020203" pitchFamily="34" charset="0"/>
              </a:rPr>
              <a:t>EMP_DETAILS_RESULT </a:t>
            </a:r>
            <a:r>
              <a:rPr lang="en-US" sz="1600" dirty="0">
                <a:latin typeface="Segoe UI" panose="020B0502040204020203" pitchFamily="34" charset="0"/>
                <a:cs typeface="Segoe UI" panose="020B0502040204020203" pitchFamily="34" charset="0"/>
              </a:rPr>
              <a:t>– New data.</a:t>
            </a:r>
            <a:endParaRPr lang="en-IN" sz="1600" dirty="0">
              <a:latin typeface="Segoe UI" panose="020B0502040204020203" pitchFamily="34" charset="0"/>
              <a:cs typeface="Segoe UI" panose="020B0502040204020203" pitchFamily="34" charset="0"/>
            </a:endParaRPr>
          </a:p>
        </p:txBody>
      </p:sp>
      <p:grpSp>
        <p:nvGrpSpPr>
          <p:cNvPr id="26" name="Group 25">
            <a:extLst>
              <a:ext uri="{FF2B5EF4-FFF2-40B4-BE49-F238E27FC236}">
                <a16:creationId xmlns:a16="http://schemas.microsoft.com/office/drawing/2014/main" id="{59E3867C-953C-EF18-2643-65AF3475AABD}"/>
              </a:ext>
            </a:extLst>
          </p:cNvPr>
          <p:cNvGrpSpPr/>
          <p:nvPr/>
        </p:nvGrpSpPr>
        <p:grpSpPr>
          <a:xfrm>
            <a:off x="2002077" y="551413"/>
            <a:ext cx="8187847" cy="971080"/>
            <a:chOff x="2002077" y="551413"/>
            <a:chExt cx="8187847" cy="971080"/>
          </a:xfrm>
        </p:grpSpPr>
        <p:sp>
          <p:nvSpPr>
            <p:cNvPr id="27" name="TextBox 26">
              <a:extLst>
                <a:ext uri="{FF2B5EF4-FFF2-40B4-BE49-F238E27FC236}">
                  <a16:creationId xmlns:a16="http://schemas.microsoft.com/office/drawing/2014/main" id="{02A674E8-2F7B-E295-161F-6DCA71C21A0E}"/>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28" name="TextBox 27">
              <a:extLst>
                <a:ext uri="{FF2B5EF4-FFF2-40B4-BE49-F238E27FC236}">
                  <a16:creationId xmlns:a16="http://schemas.microsoft.com/office/drawing/2014/main" id="{62A60DA5-E4A6-33B2-22BC-9C0D9C5B31DA}"/>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DATA TRANSFORMATION : TERADATA</a:t>
              </a:r>
            </a:p>
          </p:txBody>
        </p:sp>
      </p:grpSp>
      <p:sp>
        <p:nvSpPr>
          <p:cNvPr id="2" name="TextBox 1">
            <a:extLst>
              <a:ext uri="{FF2B5EF4-FFF2-40B4-BE49-F238E27FC236}">
                <a16:creationId xmlns:a16="http://schemas.microsoft.com/office/drawing/2014/main" id="{43A653A7-9303-BEDE-51A4-E5771CE361EB}"/>
              </a:ext>
            </a:extLst>
          </p:cNvPr>
          <p:cNvSpPr txBox="1"/>
          <p:nvPr/>
        </p:nvSpPr>
        <p:spPr>
          <a:xfrm>
            <a:off x="1343609" y="5537143"/>
            <a:ext cx="9504781" cy="369332"/>
          </a:xfrm>
          <a:prstGeom prst="rect">
            <a:avLst/>
          </a:prstGeom>
          <a:noFill/>
        </p:spPr>
        <p:txBody>
          <a:bodyPr wrap="none" rtlCol="0">
            <a:spAutoFit/>
          </a:bodyPr>
          <a:lstStyle/>
          <a:p>
            <a:r>
              <a:rPr lang="en-US" b="1" dirty="0"/>
              <a:t>Requirement </a:t>
            </a:r>
            <a:r>
              <a:rPr lang="en-US" dirty="0"/>
              <a:t>: Add a new column as </a:t>
            </a:r>
            <a:r>
              <a:rPr lang="en-US" b="1" dirty="0"/>
              <a:t>FULLNAME</a:t>
            </a:r>
            <a:r>
              <a:rPr lang="en-US" dirty="0"/>
              <a:t> which will contain the full name of every employee</a:t>
            </a:r>
            <a:endParaRPr lang="en-IN" dirty="0"/>
          </a:p>
        </p:txBody>
      </p:sp>
    </p:spTree>
    <p:extLst>
      <p:ext uri="{BB962C8B-B14F-4D97-AF65-F5344CB8AC3E}">
        <p14:creationId xmlns:p14="http://schemas.microsoft.com/office/powerpoint/2010/main" val="80381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BA5EFCB-99F5-F177-562E-D36A4821AAFB}"/>
              </a:ext>
            </a:extLst>
          </p:cNvPr>
          <p:cNvPicPr>
            <a:picLocks noChangeAspect="1"/>
          </p:cNvPicPr>
          <p:nvPr/>
        </p:nvPicPr>
        <p:blipFill rotWithShape="1">
          <a:blip r:embed="rId2"/>
          <a:srcRect l="9773" t="34478" r="84469" b="42223"/>
          <a:stretch/>
        </p:blipFill>
        <p:spPr>
          <a:xfrm>
            <a:off x="6809460" y="2581627"/>
            <a:ext cx="1037421" cy="2361495"/>
          </a:xfrm>
          <a:prstGeom prst="rect">
            <a:avLst/>
          </a:prstGeom>
          <a:ln w="19050">
            <a:solidFill>
              <a:schemeClr val="tx1"/>
            </a:solidFill>
          </a:ln>
        </p:spPr>
      </p:pic>
      <p:sp>
        <p:nvSpPr>
          <p:cNvPr id="3" name="TextBox 2">
            <a:extLst>
              <a:ext uri="{FF2B5EF4-FFF2-40B4-BE49-F238E27FC236}">
                <a16:creationId xmlns:a16="http://schemas.microsoft.com/office/drawing/2014/main" id="{BACDF8E0-576D-9E45-3288-C1E657CB42EA}"/>
              </a:ext>
            </a:extLst>
          </p:cNvPr>
          <p:cNvSpPr txBox="1"/>
          <p:nvPr/>
        </p:nvSpPr>
        <p:spPr>
          <a:xfrm>
            <a:off x="8307421" y="2669767"/>
            <a:ext cx="2769141" cy="2062103"/>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After Updating the Data we </a:t>
            </a:r>
            <a:r>
              <a:rPr lang="en-US" sz="1600" b="1" dirty="0">
                <a:latin typeface="Segoe UI" panose="020B0502040204020203" pitchFamily="34" charset="0"/>
                <a:cs typeface="Segoe UI" panose="020B0502040204020203" pitchFamily="34" charset="0"/>
              </a:rPr>
              <a:t>FAST EXPORT </a:t>
            </a:r>
            <a:r>
              <a:rPr lang="en-US" sz="1600" dirty="0">
                <a:latin typeface="Segoe UI" panose="020B0502040204020203" pitchFamily="34" charset="0"/>
                <a:cs typeface="Segoe UI" panose="020B0502040204020203" pitchFamily="34" charset="0"/>
              </a:rPr>
              <a:t>the Result in CSV Format .</a:t>
            </a:r>
          </a:p>
          <a:p>
            <a:endParaRPr lang="en-US"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b="1" dirty="0">
                <a:latin typeface="Segoe UI" panose="020B0502040204020203" pitchFamily="34" charset="0"/>
                <a:cs typeface="Segoe UI" panose="020B0502040204020203" pitchFamily="34" charset="0"/>
              </a:rPr>
              <a:t>EMP_DETAILS </a:t>
            </a:r>
            <a:r>
              <a:rPr lang="en-US" sz="1600" dirty="0">
                <a:latin typeface="Segoe UI" panose="020B0502040204020203" pitchFamily="34" charset="0"/>
                <a:cs typeface="Segoe UI" panose="020B0502040204020203" pitchFamily="34" charset="0"/>
              </a:rPr>
              <a:t>– Loaded Data File.</a:t>
            </a:r>
          </a:p>
          <a:p>
            <a:pPr marL="285750" indent="-285750">
              <a:buFont typeface="Arial" panose="020B0604020202020204" pitchFamily="34" charset="0"/>
              <a:buChar char="•"/>
            </a:pPr>
            <a:r>
              <a:rPr lang="en-US" sz="1600" b="1" dirty="0">
                <a:latin typeface="Segoe UI" panose="020B0502040204020203" pitchFamily="34" charset="0"/>
                <a:cs typeface="Segoe UI" panose="020B0502040204020203" pitchFamily="34" charset="0"/>
              </a:rPr>
              <a:t>EMP_DETAILS_RESULT </a:t>
            </a:r>
            <a:r>
              <a:rPr lang="en-US" sz="1600" dirty="0">
                <a:latin typeface="Segoe UI" panose="020B0502040204020203" pitchFamily="34" charset="0"/>
                <a:cs typeface="Segoe UI" panose="020B0502040204020203" pitchFamily="34" charset="0"/>
              </a:rPr>
              <a:t>– Exported Data File.</a:t>
            </a:r>
            <a:endParaRPr lang="en-IN" sz="1600"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DB348E1-0B10-1CF3-202B-E283F4BC2C1C}"/>
              </a:ext>
            </a:extLst>
          </p:cNvPr>
          <p:cNvSpPr/>
          <p:nvPr/>
        </p:nvSpPr>
        <p:spPr>
          <a:xfrm>
            <a:off x="0" y="6439300"/>
            <a:ext cx="708660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1783E2B-E354-2B63-5CEF-A0832BC805DB}"/>
              </a:ext>
            </a:extLst>
          </p:cNvPr>
          <p:cNvGrpSpPr/>
          <p:nvPr/>
        </p:nvGrpSpPr>
        <p:grpSpPr>
          <a:xfrm>
            <a:off x="2002077" y="551413"/>
            <a:ext cx="8187847" cy="971080"/>
            <a:chOff x="2002077" y="551413"/>
            <a:chExt cx="8187847" cy="971080"/>
          </a:xfrm>
        </p:grpSpPr>
        <p:sp>
          <p:nvSpPr>
            <p:cNvPr id="7" name="TextBox 6">
              <a:extLst>
                <a:ext uri="{FF2B5EF4-FFF2-40B4-BE49-F238E27FC236}">
                  <a16:creationId xmlns:a16="http://schemas.microsoft.com/office/drawing/2014/main" id="{3B0D0DAC-3531-5140-0DEC-745CFAE79C27}"/>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10" name="TextBox 9">
              <a:extLst>
                <a:ext uri="{FF2B5EF4-FFF2-40B4-BE49-F238E27FC236}">
                  <a16:creationId xmlns:a16="http://schemas.microsoft.com/office/drawing/2014/main" id="{12FD1384-C928-9F38-CC1F-634E8D0A057D}"/>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FILE EXPORT : TERADATA</a:t>
              </a:r>
            </a:p>
          </p:txBody>
        </p:sp>
      </p:grpSp>
      <p:pic>
        <p:nvPicPr>
          <p:cNvPr id="11" name="Picture 10">
            <a:extLst>
              <a:ext uri="{FF2B5EF4-FFF2-40B4-BE49-F238E27FC236}">
                <a16:creationId xmlns:a16="http://schemas.microsoft.com/office/drawing/2014/main" id="{B5007440-85EA-821E-4E17-88224DBB4FF1}"/>
              </a:ext>
            </a:extLst>
          </p:cNvPr>
          <p:cNvPicPr>
            <a:picLocks noChangeAspect="1"/>
          </p:cNvPicPr>
          <p:nvPr/>
        </p:nvPicPr>
        <p:blipFill>
          <a:blip r:embed="rId3"/>
          <a:stretch>
            <a:fillRect/>
          </a:stretch>
        </p:blipFill>
        <p:spPr>
          <a:xfrm>
            <a:off x="1115438" y="2431915"/>
            <a:ext cx="4938811" cy="2664359"/>
          </a:xfrm>
          <a:prstGeom prst="rect">
            <a:avLst/>
          </a:prstGeom>
          <a:ln w="19050">
            <a:solidFill>
              <a:schemeClr val="tx1"/>
            </a:solidFill>
          </a:ln>
        </p:spPr>
      </p:pic>
      <p:pic>
        <p:nvPicPr>
          <p:cNvPr id="13" name="Picture 12">
            <a:extLst>
              <a:ext uri="{FF2B5EF4-FFF2-40B4-BE49-F238E27FC236}">
                <a16:creationId xmlns:a16="http://schemas.microsoft.com/office/drawing/2014/main" id="{B65BBD6C-04B0-32F9-7D7B-8ECDC214FFDA}"/>
              </a:ext>
            </a:extLst>
          </p:cNvPr>
          <p:cNvPicPr>
            <a:picLocks noChangeAspect="1"/>
          </p:cNvPicPr>
          <p:nvPr/>
        </p:nvPicPr>
        <p:blipFill>
          <a:blip r:embed="rId4"/>
          <a:stretch>
            <a:fillRect/>
          </a:stretch>
        </p:blipFill>
        <p:spPr>
          <a:xfrm>
            <a:off x="1115438" y="5344160"/>
            <a:ext cx="8668937" cy="604467"/>
          </a:xfrm>
          <a:prstGeom prst="rect">
            <a:avLst/>
          </a:prstGeom>
          <a:ln w="19050">
            <a:solidFill>
              <a:schemeClr val="tx1"/>
            </a:solidFill>
          </a:ln>
        </p:spPr>
      </p:pic>
    </p:spTree>
    <p:extLst>
      <p:ext uri="{BB962C8B-B14F-4D97-AF65-F5344CB8AC3E}">
        <p14:creationId xmlns:p14="http://schemas.microsoft.com/office/powerpoint/2010/main" val="247778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CA577AEE-A0B6-7CEC-356D-9803655D1563}"/>
              </a:ext>
            </a:extLst>
          </p:cNvPr>
          <p:cNvGrpSpPr/>
          <p:nvPr/>
        </p:nvGrpSpPr>
        <p:grpSpPr>
          <a:xfrm>
            <a:off x="360217" y="1690317"/>
            <a:ext cx="11471565" cy="4537755"/>
            <a:chOff x="499745" y="1342615"/>
            <a:chExt cx="11471565" cy="4537755"/>
          </a:xfrm>
        </p:grpSpPr>
        <p:grpSp>
          <p:nvGrpSpPr>
            <p:cNvPr id="3" name="Group 2">
              <a:extLst>
                <a:ext uri="{FF2B5EF4-FFF2-40B4-BE49-F238E27FC236}">
                  <a16:creationId xmlns:a16="http://schemas.microsoft.com/office/drawing/2014/main" id="{DE75A3E5-AA37-096E-9857-49D835C92B20}"/>
                </a:ext>
              </a:extLst>
            </p:cNvPr>
            <p:cNvGrpSpPr/>
            <p:nvPr/>
          </p:nvGrpSpPr>
          <p:grpSpPr>
            <a:xfrm>
              <a:off x="499745" y="1342615"/>
              <a:ext cx="11471565" cy="4537755"/>
              <a:chOff x="480291" y="1318099"/>
              <a:chExt cx="11471565" cy="4537755"/>
            </a:xfrm>
          </p:grpSpPr>
          <p:pic>
            <p:nvPicPr>
              <p:cNvPr id="5" name="Picture 4">
                <a:extLst>
                  <a:ext uri="{FF2B5EF4-FFF2-40B4-BE49-F238E27FC236}">
                    <a16:creationId xmlns:a16="http://schemas.microsoft.com/office/drawing/2014/main" id="{B18BD5D6-5FD7-96AF-4B0E-4A6643C8F30E}"/>
                  </a:ext>
                </a:extLst>
              </p:cNvPr>
              <p:cNvPicPr>
                <a:picLocks noChangeAspect="1"/>
              </p:cNvPicPr>
              <p:nvPr/>
            </p:nvPicPr>
            <p:blipFill rotWithShape="1">
              <a:blip r:embed="rId2"/>
              <a:srcRect l="1402" r="2108" b="3610"/>
              <a:stretch/>
            </p:blipFill>
            <p:spPr>
              <a:xfrm>
                <a:off x="480291" y="1318099"/>
                <a:ext cx="6040582" cy="2034701"/>
              </a:xfrm>
              <a:prstGeom prst="rect">
                <a:avLst/>
              </a:prstGeom>
              <a:ln w="19050">
                <a:solidFill>
                  <a:schemeClr val="tx1"/>
                </a:solidFill>
              </a:ln>
            </p:spPr>
          </p:pic>
          <p:pic>
            <p:nvPicPr>
              <p:cNvPr id="6" name="Picture 5">
                <a:extLst>
                  <a:ext uri="{FF2B5EF4-FFF2-40B4-BE49-F238E27FC236}">
                    <a16:creationId xmlns:a16="http://schemas.microsoft.com/office/drawing/2014/main" id="{E9C832A7-84F1-4972-41FF-33CD547BE4D6}"/>
                  </a:ext>
                </a:extLst>
              </p:cNvPr>
              <p:cNvPicPr>
                <a:picLocks noChangeAspect="1"/>
              </p:cNvPicPr>
              <p:nvPr/>
            </p:nvPicPr>
            <p:blipFill rotWithShape="1">
              <a:blip r:embed="rId3"/>
              <a:srcRect b="6927"/>
              <a:stretch/>
            </p:blipFill>
            <p:spPr>
              <a:xfrm>
                <a:off x="480291" y="3607365"/>
                <a:ext cx="6040582" cy="2248489"/>
              </a:xfrm>
              <a:prstGeom prst="rect">
                <a:avLst/>
              </a:prstGeom>
              <a:ln w="19050">
                <a:solidFill>
                  <a:schemeClr val="tx1"/>
                </a:solidFill>
              </a:ln>
            </p:spPr>
          </p:pic>
          <p:pic>
            <p:nvPicPr>
              <p:cNvPr id="7" name="Picture 6">
                <a:extLst>
                  <a:ext uri="{FF2B5EF4-FFF2-40B4-BE49-F238E27FC236}">
                    <a16:creationId xmlns:a16="http://schemas.microsoft.com/office/drawing/2014/main" id="{8940D51D-D9F8-EA61-0B76-6B80D075367B}"/>
                  </a:ext>
                </a:extLst>
              </p:cNvPr>
              <p:cNvPicPr>
                <a:picLocks noChangeAspect="1"/>
              </p:cNvPicPr>
              <p:nvPr/>
            </p:nvPicPr>
            <p:blipFill rotWithShape="1">
              <a:blip r:embed="rId4"/>
              <a:srcRect l="1407" t="17724" r="3655" b="8863"/>
              <a:stretch/>
            </p:blipFill>
            <p:spPr>
              <a:xfrm>
                <a:off x="6628824" y="2234515"/>
                <a:ext cx="5323032" cy="2248489"/>
              </a:xfrm>
              <a:prstGeom prst="rect">
                <a:avLst/>
              </a:prstGeom>
              <a:ln w="19050">
                <a:solidFill>
                  <a:schemeClr val="tx1"/>
                </a:solidFill>
              </a:ln>
            </p:spPr>
          </p:pic>
        </p:grpSp>
        <p:grpSp>
          <p:nvGrpSpPr>
            <p:cNvPr id="30" name="Group 29">
              <a:extLst>
                <a:ext uri="{FF2B5EF4-FFF2-40B4-BE49-F238E27FC236}">
                  <a16:creationId xmlns:a16="http://schemas.microsoft.com/office/drawing/2014/main" id="{9110F101-93B8-AF99-7238-AA5252719322}"/>
                </a:ext>
              </a:extLst>
            </p:cNvPr>
            <p:cNvGrpSpPr/>
            <p:nvPr/>
          </p:nvGrpSpPr>
          <p:grpSpPr>
            <a:xfrm>
              <a:off x="843064" y="1357564"/>
              <a:ext cx="10732852" cy="4522806"/>
              <a:chOff x="843064" y="1357564"/>
              <a:chExt cx="10732852" cy="4522806"/>
            </a:xfrm>
          </p:grpSpPr>
          <p:sp>
            <p:nvSpPr>
              <p:cNvPr id="8" name="Rectangle 7">
                <a:extLst>
                  <a:ext uri="{FF2B5EF4-FFF2-40B4-BE49-F238E27FC236}">
                    <a16:creationId xmlns:a16="http://schemas.microsoft.com/office/drawing/2014/main" id="{DEDDB1F9-C657-FA84-4CFD-696459F0D4F7}"/>
                  </a:ext>
                </a:extLst>
              </p:cNvPr>
              <p:cNvSpPr/>
              <p:nvPr/>
            </p:nvSpPr>
            <p:spPr>
              <a:xfrm>
                <a:off x="5642043" y="2159540"/>
                <a:ext cx="878830" cy="340469"/>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9" name="Rectangle 8">
                <a:extLst>
                  <a:ext uri="{FF2B5EF4-FFF2-40B4-BE49-F238E27FC236}">
                    <a16:creationId xmlns:a16="http://schemas.microsoft.com/office/drawing/2014/main" id="{3AC0DB39-4976-F8F3-F0FE-09AC6294AD7C}"/>
                  </a:ext>
                </a:extLst>
              </p:cNvPr>
              <p:cNvSpPr/>
              <p:nvPr/>
            </p:nvSpPr>
            <p:spPr>
              <a:xfrm>
                <a:off x="843065" y="5539901"/>
                <a:ext cx="946824" cy="340469"/>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0" name="Rectangle 9">
                <a:extLst>
                  <a:ext uri="{FF2B5EF4-FFF2-40B4-BE49-F238E27FC236}">
                    <a16:creationId xmlns:a16="http://schemas.microsoft.com/office/drawing/2014/main" id="{78627837-0FBA-716F-8F49-BDF39F4AB0EC}"/>
                  </a:ext>
                </a:extLst>
              </p:cNvPr>
              <p:cNvSpPr/>
              <p:nvPr/>
            </p:nvSpPr>
            <p:spPr>
              <a:xfrm>
                <a:off x="5428034" y="4751758"/>
                <a:ext cx="797766" cy="277443"/>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1" name="Rectangle 10">
                <a:extLst>
                  <a:ext uri="{FF2B5EF4-FFF2-40B4-BE49-F238E27FC236}">
                    <a16:creationId xmlns:a16="http://schemas.microsoft.com/office/drawing/2014/main" id="{5E8534A8-6925-D13D-BC4D-80090A44C5D2}"/>
                  </a:ext>
                </a:extLst>
              </p:cNvPr>
              <p:cNvSpPr/>
              <p:nvPr/>
            </p:nvSpPr>
            <p:spPr>
              <a:xfrm>
                <a:off x="9383949" y="2957001"/>
                <a:ext cx="1900136" cy="350400"/>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8CB999A0-625C-04E4-6D42-CDC74128A896}"/>
                  </a:ext>
                </a:extLst>
              </p:cNvPr>
              <p:cNvCxnSpPr>
                <a:stCxn id="10" idx="1"/>
              </p:cNvCxnSpPr>
              <p:nvPr/>
            </p:nvCxnSpPr>
            <p:spPr>
              <a:xfrm flipH="1">
                <a:off x="1789889" y="4890480"/>
                <a:ext cx="3638145" cy="829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55BC836-4A8B-7695-5481-C62240F579D4}"/>
                  </a:ext>
                </a:extLst>
              </p:cNvPr>
              <p:cNvCxnSpPr>
                <a:cxnSpLocks/>
                <a:endCxn id="20" idx="3"/>
              </p:cNvCxnSpPr>
              <p:nvPr/>
            </p:nvCxnSpPr>
            <p:spPr>
              <a:xfrm flipH="1">
                <a:off x="1681937" y="2324911"/>
                <a:ext cx="3960106" cy="9012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B7106A0-4BEF-3BDA-6735-D9BAC427DCAE}"/>
                  </a:ext>
                </a:extLst>
              </p:cNvPr>
              <p:cNvSpPr/>
              <p:nvPr/>
            </p:nvSpPr>
            <p:spPr>
              <a:xfrm>
                <a:off x="843064" y="3074972"/>
                <a:ext cx="838873" cy="302344"/>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7A7DA3AD-C7CC-9B3D-83BC-B101F6CBA753}"/>
                  </a:ext>
                </a:extLst>
              </p:cNvPr>
              <p:cNvCxnSpPr>
                <a:cxnSpLocks/>
                <a:stCxn id="11" idx="0"/>
              </p:cNvCxnSpPr>
              <p:nvPr/>
            </p:nvCxnSpPr>
            <p:spPr>
              <a:xfrm flipV="1">
                <a:off x="10334017" y="1886012"/>
                <a:ext cx="0" cy="1070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FC4CC9-2EE4-896F-75F9-F8D48D754FF4}"/>
                  </a:ext>
                </a:extLst>
              </p:cNvPr>
              <p:cNvSpPr txBox="1"/>
              <p:nvPr/>
            </p:nvSpPr>
            <p:spPr>
              <a:xfrm>
                <a:off x="7722520" y="1357564"/>
                <a:ext cx="3853396" cy="584775"/>
              </a:xfrm>
              <a:prstGeom prst="rect">
                <a:avLst/>
              </a:prstGeom>
              <a:noFill/>
            </p:spPr>
            <p:txBody>
              <a:bodyPr wrap="square" rtlCol="0">
                <a:spAutoFit/>
              </a:bodyPr>
              <a:lstStyle/>
              <a:p>
                <a:pPr algn="r"/>
                <a:r>
                  <a:rPr lang="en-US" sz="1600" dirty="0">
                    <a:latin typeface="Segoe UI" panose="020B0502040204020203" pitchFamily="34" charset="0"/>
                    <a:cs typeface="Segoe UI" panose="020B0502040204020203" pitchFamily="34" charset="0"/>
                  </a:rPr>
                  <a:t>This URL or </a:t>
                </a:r>
                <a:r>
                  <a:rPr lang="en-US" sz="1600" b="1" dirty="0">
                    <a:latin typeface="Segoe UI" panose="020B0502040204020203" pitchFamily="34" charset="0"/>
                    <a:cs typeface="Segoe UI" panose="020B0502040204020203" pitchFamily="34" charset="0"/>
                  </a:rPr>
                  <a:t>Unique Resource Locator </a:t>
                </a:r>
                <a:r>
                  <a:rPr lang="en-US" sz="1600" dirty="0">
                    <a:latin typeface="Segoe UI" panose="020B0502040204020203" pitchFamily="34" charset="0"/>
                    <a:cs typeface="Segoe UI" panose="020B0502040204020203" pitchFamily="34" charset="0"/>
                  </a:rPr>
                  <a:t>is used to locate the file is AWS S3</a:t>
                </a:r>
                <a:endParaRPr lang="en-IN" sz="1600" dirty="0">
                  <a:latin typeface="Segoe UI" panose="020B0502040204020203" pitchFamily="34" charset="0"/>
                  <a:cs typeface="Segoe UI" panose="020B0502040204020203" pitchFamily="34" charset="0"/>
                </a:endParaRPr>
              </a:p>
            </p:txBody>
          </p:sp>
        </p:grpSp>
      </p:grpSp>
      <p:cxnSp>
        <p:nvCxnSpPr>
          <p:cNvPr id="13" name="Straight Arrow Connector 12">
            <a:extLst>
              <a:ext uri="{FF2B5EF4-FFF2-40B4-BE49-F238E27FC236}">
                <a16:creationId xmlns:a16="http://schemas.microsoft.com/office/drawing/2014/main" id="{5480B729-2CF4-B034-DC11-F672D7DED177}"/>
              </a:ext>
            </a:extLst>
          </p:cNvPr>
          <p:cNvCxnSpPr/>
          <p:nvPr/>
        </p:nvCxnSpPr>
        <p:spPr>
          <a:xfrm>
            <a:off x="6400799" y="5803765"/>
            <a:ext cx="5739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497B2D-CE89-2D21-ED99-BF0A8AE175D0}"/>
              </a:ext>
            </a:extLst>
          </p:cNvPr>
          <p:cNvSpPr txBox="1"/>
          <p:nvPr/>
        </p:nvSpPr>
        <p:spPr>
          <a:xfrm>
            <a:off x="6974732" y="5560927"/>
            <a:ext cx="3853396" cy="584775"/>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We stored the Result CSV file exported from Teradata inside the Bucket.</a:t>
            </a:r>
            <a:endParaRPr lang="en-IN" sz="1600" dirty="0">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1BF5A7EA-B0E8-9124-A497-EC5C60656577}"/>
              </a:ext>
            </a:extLst>
          </p:cNvPr>
          <p:cNvSpPr/>
          <p:nvPr/>
        </p:nvSpPr>
        <p:spPr>
          <a:xfrm>
            <a:off x="0" y="6439300"/>
            <a:ext cx="7582992"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84727DA-9D3C-D3DA-2C6A-FD00C526DC4F}"/>
              </a:ext>
            </a:extLst>
          </p:cNvPr>
          <p:cNvGrpSpPr/>
          <p:nvPr/>
        </p:nvGrpSpPr>
        <p:grpSpPr>
          <a:xfrm>
            <a:off x="2002077" y="551413"/>
            <a:ext cx="8187847" cy="971080"/>
            <a:chOff x="2002077" y="551413"/>
            <a:chExt cx="8187847" cy="971080"/>
          </a:xfrm>
        </p:grpSpPr>
        <p:sp>
          <p:nvSpPr>
            <p:cNvPr id="14" name="TextBox 13">
              <a:extLst>
                <a:ext uri="{FF2B5EF4-FFF2-40B4-BE49-F238E27FC236}">
                  <a16:creationId xmlns:a16="http://schemas.microsoft.com/office/drawing/2014/main" id="{34D3D474-55AA-A620-89EB-A59836387D66}"/>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17" name="TextBox 16">
              <a:extLst>
                <a:ext uri="{FF2B5EF4-FFF2-40B4-BE49-F238E27FC236}">
                  <a16:creationId xmlns:a16="http://schemas.microsoft.com/office/drawing/2014/main" id="{A9878CE0-09F8-EBBB-D3E8-984C65D938AB}"/>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AWS S3 BUCKET CREATION</a:t>
              </a:r>
            </a:p>
          </p:txBody>
        </p:sp>
      </p:grpSp>
    </p:spTree>
    <p:extLst>
      <p:ext uri="{BB962C8B-B14F-4D97-AF65-F5344CB8AC3E}">
        <p14:creationId xmlns:p14="http://schemas.microsoft.com/office/powerpoint/2010/main" val="84827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8827E92-82BD-2719-BCAC-BAE797907EFE}"/>
              </a:ext>
            </a:extLst>
          </p:cNvPr>
          <p:cNvGrpSpPr/>
          <p:nvPr/>
        </p:nvGrpSpPr>
        <p:grpSpPr>
          <a:xfrm>
            <a:off x="1115438" y="1724466"/>
            <a:ext cx="6242350" cy="4487658"/>
            <a:chOff x="2376357" y="501187"/>
            <a:chExt cx="7220226" cy="5336112"/>
          </a:xfrm>
        </p:grpSpPr>
        <p:pic>
          <p:nvPicPr>
            <p:cNvPr id="10" name="Picture 9">
              <a:extLst>
                <a:ext uri="{FF2B5EF4-FFF2-40B4-BE49-F238E27FC236}">
                  <a16:creationId xmlns:a16="http://schemas.microsoft.com/office/drawing/2014/main" id="{8AC96E06-E071-0C82-81B8-7B388815525D}"/>
                </a:ext>
              </a:extLst>
            </p:cNvPr>
            <p:cNvPicPr>
              <a:picLocks noChangeAspect="1"/>
            </p:cNvPicPr>
            <p:nvPr/>
          </p:nvPicPr>
          <p:blipFill rotWithShape="1">
            <a:blip r:embed="rId2"/>
            <a:srcRect r="4950" b="27421"/>
            <a:stretch/>
          </p:blipFill>
          <p:spPr>
            <a:xfrm>
              <a:off x="2376357" y="501187"/>
              <a:ext cx="7220226" cy="2401455"/>
            </a:xfrm>
            <a:prstGeom prst="rect">
              <a:avLst/>
            </a:prstGeom>
            <a:ln w="19050">
              <a:solidFill>
                <a:schemeClr val="tx1"/>
              </a:solidFill>
            </a:ln>
          </p:spPr>
        </p:pic>
        <p:pic>
          <p:nvPicPr>
            <p:cNvPr id="11" name="Picture 10">
              <a:extLst>
                <a:ext uri="{FF2B5EF4-FFF2-40B4-BE49-F238E27FC236}">
                  <a16:creationId xmlns:a16="http://schemas.microsoft.com/office/drawing/2014/main" id="{DE77033D-173B-D361-26AA-324E5144E1CF}"/>
                </a:ext>
              </a:extLst>
            </p:cNvPr>
            <p:cNvPicPr>
              <a:picLocks noChangeAspect="1"/>
            </p:cNvPicPr>
            <p:nvPr/>
          </p:nvPicPr>
          <p:blipFill>
            <a:blip r:embed="rId3"/>
            <a:stretch>
              <a:fillRect/>
            </a:stretch>
          </p:blipFill>
          <p:spPr>
            <a:xfrm>
              <a:off x="2376357" y="3026293"/>
              <a:ext cx="7220226" cy="2811006"/>
            </a:xfrm>
            <a:prstGeom prst="rect">
              <a:avLst/>
            </a:prstGeom>
            <a:ln w="19050">
              <a:solidFill>
                <a:schemeClr val="tx1"/>
              </a:solidFill>
            </a:ln>
          </p:spPr>
        </p:pic>
      </p:grpSp>
      <p:grpSp>
        <p:nvGrpSpPr>
          <p:cNvPr id="18" name="Group 17">
            <a:extLst>
              <a:ext uri="{FF2B5EF4-FFF2-40B4-BE49-F238E27FC236}">
                <a16:creationId xmlns:a16="http://schemas.microsoft.com/office/drawing/2014/main" id="{5AC47A21-9D04-72BF-7DA4-D8D3E7CFB0E2}"/>
              </a:ext>
            </a:extLst>
          </p:cNvPr>
          <p:cNvGrpSpPr/>
          <p:nvPr/>
        </p:nvGrpSpPr>
        <p:grpSpPr>
          <a:xfrm>
            <a:off x="7531019" y="4461144"/>
            <a:ext cx="4438932" cy="520315"/>
            <a:chOff x="7404557" y="4280169"/>
            <a:chExt cx="4438932" cy="520315"/>
          </a:xfrm>
        </p:grpSpPr>
        <p:pic>
          <p:nvPicPr>
            <p:cNvPr id="12" name="Picture 11">
              <a:extLst>
                <a:ext uri="{FF2B5EF4-FFF2-40B4-BE49-F238E27FC236}">
                  <a16:creationId xmlns:a16="http://schemas.microsoft.com/office/drawing/2014/main" id="{249B1F59-C577-611C-F601-430F861BBC22}"/>
                </a:ext>
              </a:extLst>
            </p:cNvPr>
            <p:cNvPicPr>
              <a:picLocks noChangeAspect="1"/>
            </p:cNvPicPr>
            <p:nvPr/>
          </p:nvPicPr>
          <p:blipFill rotWithShape="1">
            <a:blip r:embed="rId4"/>
            <a:srcRect t="11913" r="72584" b="9788"/>
            <a:stretch/>
          </p:blipFill>
          <p:spPr>
            <a:xfrm>
              <a:off x="8401708" y="4280169"/>
              <a:ext cx="2444631" cy="275983"/>
            </a:xfrm>
            <a:prstGeom prst="rect">
              <a:avLst/>
            </a:prstGeom>
          </p:spPr>
        </p:pic>
        <p:pic>
          <p:nvPicPr>
            <p:cNvPr id="13" name="Picture 12">
              <a:extLst>
                <a:ext uri="{FF2B5EF4-FFF2-40B4-BE49-F238E27FC236}">
                  <a16:creationId xmlns:a16="http://schemas.microsoft.com/office/drawing/2014/main" id="{3BB12E53-6191-6684-45B7-30466659C06F}"/>
                </a:ext>
              </a:extLst>
            </p:cNvPr>
            <p:cNvPicPr>
              <a:picLocks noChangeAspect="1"/>
            </p:cNvPicPr>
            <p:nvPr/>
          </p:nvPicPr>
          <p:blipFill rotWithShape="1">
            <a:blip r:embed="rId4"/>
            <a:srcRect l="50218" t="18187" b="25286"/>
            <a:stretch/>
          </p:blipFill>
          <p:spPr>
            <a:xfrm>
              <a:off x="7404557" y="4601242"/>
              <a:ext cx="4438932" cy="199242"/>
            </a:xfrm>
            <a:prstGeom prst="rect">
              <a:avLst/>
            </a:prstGeom>
          </p:spPr>
        </p:pic>
      </p:grpSp>
      <p:cxnSp>
        <p:nvCxnSpPr>
          <p:cNvPr id="15" name="Connector: Curved 14">
            <a:extLst>
              <a:ext uri="{FF2B5EF4-FFF2-40B4-BE49-F238E27FC236}">
                <a16:creationId xmlns:a16="http://schemas.microsoft.com/office/drawing/2014/main" id="{2E8D0119-C453-4A8C-DEA0-E0492C693B99}"/>
              </a:ext>
            </a:extLst>
          </p:cNvPr>
          <p:cNvCxnSpPr>
            <a:cxnSpLocks/>
          </p:cNvCxnSpPr>
          <p:nvPr/>
        </p:nvCxnSpPr>
        <p:spPr>
          <a:xfrm rot="5400000">
            <a:off x="7056612" y="3096414"/>
            <a:ext cx="637276" cy="4497546"/>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F36B91F-4DAB-39D1-D912-1A371B0A4755}"/>
              </a:ext>
            </a:extLst>
          </p:cNvPr>
          <p:cNvSpPr/>
          <p:nvPr/>
        </p:nvSpPr>
        <p:spPr>
          <a:xfrm>
            <a:off x="7462925" y="4431962"/>
            <a:ext cx="4497546" cy="59813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9A1EE05-88A5-8F9D-632A-9EF64E44EF90}"/>
              </a:ext>
            </a:extLst>
          </p:cNvPr>
          <p:cNvSpPr/>
          <p:nvPr/>
        </p:nvSpPr>
        <p:spPr>
          <a:xfrm>
            <a:off x="0" y="6439300"/>
            <a:ext cx="852817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5D5D94A-923E-3DBC-3E46-FCC17E2F1462}"/>
              </a:ext>
            </a:extLst>
          </p:cNvPr>
          <p:cNvSpPr txBox="1"/>
          <p:nvPr/>
        </p:nvSpPr>
        <p:spPr>
          <a:xfrm>
            <a:off x="7767782" y="1970844"/>
            <a:ext cx="3830242" cy="2062103"/>
          </a:xfrm>
          <a:prstGeom prst="rect">
            <a:avLst/>
          </a:prstGeom>
          <a:noFill/>
        </p:spPr>
        <p:txBody>
          <a:bodyPr wrap="square" rtlCol="0">
            <a:spAutoFit/>
          </a:bodyPr>
          <a:lstStyle/>
          <a:p>
            <a:pPr algn="ctr"/>
            <a:r>
              <a:rPr lang="en-US" sz="1600" b="0" i="0" dirty="0">
                <a:solidFill>
                  <a:srgbClr val="202124"/>
                </a:solidFill>
                <a:effectLst/>
                <a:latin typeface="Segoe UI" panose="020B0502040204020203" pitchFamily="34" charset="0"/>
                <a:cs typeface="Segoe UI" panose="020B0502040204020203" pitchFamily="34" charset="0"/>
              </a:rPr>
              <a:t>An </a:t>
            </a:r>
            <a:r>
              <a:rPr lang="en-US" sz="1600" b="1" i="0" dirty="0">
                <a:solidFill>
                  <a:srgbClr val="202124"/>
                </a:solidFill>
                <a:effectLst/>
                <a:latin typeface="Segoe UI" panose="020B0502040204020203" pitchFamily="34" charset="0"/>
                <a:cs typeface="Segoe UI" panose="020B0502040204020203" pitchFamily="34" charset="0"/>
              </a:rPr>
              <a:t>IAM role</a:t>
            </a:r>
            <a:r>
              <a:rPr lang="en-US" sz="1600" b="0" i="0" dirty="0">
                <a:solidFill>
                  <a:srgbClr val="202124"/>
                </a:solidFill>
                <a:effectLst/>
                <a:latin typeface="Segoe UI" panose="020B0502040204020203" pitchFamily="34" charset="0"/>
                <a:cs typeface="Segoe UI" panose="020B0502040204020203" pitchFamily="34" charset="0"/>
              </a:rPr>
              <a:t> is </a:t>
            </a:r>
            <a:r>
              <a:rPr lang="en-US" sz="1600" b="0" i="0" dirty="0">
                <a:solidFill>
                  <a:srgbClr val="040C28"/>
                </a:solidFill>
                <a:effectLst/>
                <a:latin typeface="Segoe UI" panose="020B0502040204020203" pitchFamily="34" charset="0"/>
                <a:cs typeface="Segoe UI" panose="020B0502040204020203" pitchFamily="34" charset="0"/>
              </a:rPr>
              <a:t>AWS identity with permission policies that determines what the identity can and cannot do in AWS</a:t>
            </a:r>
            <a:r>
              <a:rPr lang="en-US" sz="1600" b="0" i="0" dirty="0">
                <a:solidFill>
                  <a:srgbClr val="202124"/>
                </a:solidFill>
                <a:effectLst/>
                <a:latin typeface="Segoe UI" panose="020B0502040204020203" pitchFamily="34" charset="0"/>
                <a:cs typeface="Segoe UI" panose="020B0502040204020203" pitchFamily="34" charset="0"/>
              </a:rPr>
              <a:t>.</a:t>
            </a:r>
          </a:p>
          <a:p>
            <a:pPr algn="ctr"/>
            <a:endParaRPr lang="en-US" sz="1600" dirty="0">
              <a:solidFill>
                <a:srgbClr val="202124"/>
              </a:solidFill>
              <a:latin typeface="Segoe UI" panose="020B0502040204020203" pitchFamily="34" charset="0"/>
              <a:cs typeface="Segoe UI" panose="020B0502040204020203" pitchFamily="34" charset="0"/>
            </a:endParaRPr>
          </a:p>
          <a:p>
            <a:pPr marL="342900" indent="-342900">
              <a:buFont typeface="+mj-lt"/>
              <a:buAutoNum type="arabicPeriod"/>
            </a:pPr>
            <a:r>
              <a:rPr lang="en-US" sz="1600" b="1" i="0" dirty="0">
                <a:solidFill>
                  <a:srgbClr val="202124"/>
                </a:solidFill>
                <a:effectLst/>
                <a:latin typeface="Segoe UI" panose="020B0502040204020203" pitchFamily="34" charset="0"/>
                <a:cs typeface="Segoe UI" panose="020B0502040204020203" pitchFamily="34" charset="0"/>
              </a:rPr>
              <a:t>S</a:t>
            </a:r>
            <a:r>
              <a:rPr lang="en-US" sz="1600" b="1" dirty="0">
                <a:solidFill>
                  <a:srgbClr val="202124"/>
                </a:solidFill>
                <a:latin typeface="Segoe UI" panose="020B0502040204020203" pitchFamily="34" charset="0"/>
                <a:cs typeface="Segoe UI" panose="020B0502040204020203" pitchFamily="34" charset="0"/>
              </a:rPr>
              <a:t>nowflake-access-role</a:t>
            </a:r>
            <a:r>
              <a:rPr lang="en-US" sz="1600" dirty="0">
                <a:solidFill>
                  <a:srgbClr val="202124"/>
                </a:solidFill>
                <a:latin typeface="Segoe UI" panose="020B0502040204020203" pitchFamily="34" charset="0"/>
                <a:cs typeface="Segoe UI" panose="020B0502040204020203" pitchFamily="34" charset="0"/>
              </a:rPr>
              <a:t> is created.</a:t>
            </a:r>
          </a:p>
          <a:p>
            <a:pPr marL="342900" indent="-342900">
              <a:buFont typeface="+mj-lt"/>
              <a:buAutoNum type="arabicPeriod"/>
            </a:pPr>
            <a:r>
              <a:rPr lang="en-US" sz="1600" b="0" i="0" dirty="0">
                <a:solidFill>
                  <a:srgbClr val="202124"/>
                </a:solidFill>
                <a:effectLst/>
                <a:latin typeface="Segoe UI" panose="020B0502040204020203" pitchFamily="34" charset="0"/>
                <a:cs typeface="Segoe UI" panose="020B0502040204020203" pitchFamily="34" charset="0"/>
              </a:rPr>
              <a:t>Updating t</a:t>
            </a:r>
            <a:r>
              <a:rPr lang="en-US" sz="1600" dirty="0">
                <a:solidFill>
                  <a:srgbClr val="202124"/>
                </a:solidFill>
                <a:latin typeface="Segoe UI" panose="020B0502040204020203" pitchFamily="34" charset="0"/>
                <a:cs typeface="Segoe UI" panose="020B0502040204020203" pitchFamily="34" charset="0"/>
              </a:rPr>
              <a:t>he </a:t>
            </a:r>
            <a:r>
              <a:rPr lang="en-US" sz="1600" b="1" dirty="0">
                <a:solidFill>
                  <a:srgbClr val="202124"/>
                </a:solidFill>
                <a:latin typeface="Segoe UI" panose="020B0502040204020203" pitchFamily="34" charset="0"/>
                <a:cs typeface="Segoe UI" panose="020B0502040204020203" pitchFamily="34" charset="0"/>
              </a:rPr>
              <a:t>trust policy </a:t>
            </a:r>
            <a:r>
              <a:rPr lang="en-US" sz="1600" dirty="0">
                <a:solidFill>
                  <a:srgbClr val="202124"/>
                </a:solidFill>
                <a:latin typeface="Segoe UI" panose="020B0502040204020203" pitchFamily="34" charset="0"/>
                <a:cs typeface="Segoe UI" panose="020B0502040204020203" pitchFamily="34" charset="0"/>
              </a:rPr>
              <a:t>to connect it with Snowflake.</a:t>
            </a:r>
            <a:r>
              <a:rPr lang="en-US" sz="1600" b="0" i="0" dirty="0">
                <a:solidFill>
                  <a:srgbClr val="202124"/>
                </a:solidFill>
                <a:effectLst/>
                <a:latin typeface="Segoe UI" panose="020B0502040204020203" pitchFamily="34" charset="0"/>
                <a:cs typeface="Segoe UI" panose="020B0502040204020203" pitchFamily="34" charset="0"/>
              </a:rPr>
              <a:t> </a:t>
            </a:r>
            <a:endParaRPr lang="en-IN" sz="1600" dirty="0">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02C419A1-09D2-7577-150D-91AD04DC16F9}"/>
              </a:ext>
            </a:extLst>
          </p:cNvPr>
          <p:cNvGrpSpPr/>
          <p:nvPr/>
        </p:nvGrpSpPr>
        <p:grpSpPr>
          <a:xfrm>
            <a:off x="2002077" y="551413"/>
            <a:ext cx="8187847" cy="971080"/>
            <a:chOff x="2002077" y="551413"/>
            <a:chExt cx="8187847" cy="971080"/>
          </a:xfrm>
        </p:grpSpPr>
        <p:sp>
          <p:nvSpPr>
            <p:cNvPr id="7" name="TextBox 6">
              <a:extLst>
                <a:ext uri="{FF2B5EF4-FFF2-40B4-BE49-F238E27FC236}">
                  <a16:creationId xmlns:a16="http://schemas.microsoft.com/office/drawing/2014/main" id="{2FBD6FE0-4CAE-21D9-8F37-810F1EDD2A52}"/>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8" name="TextBox 7">
              <a:extLst>
                <a:ext uri="{FF2B5EF4-FFF2-40B4-BE49-F238E27FC236}">
                  <a16:creationId xmlns:a16="http://schemas.microsoft.com/office/drawing/2014/main" id="{A89132C2-11C9-763E-99D5-A0C0A04A9558}"/>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AWS IAM ROLE CREATION</a:t>
              </a:r>
            </a:p>
          </p:txBody>
        </p:sp>
      </p:grpSp>
    </p:spTree>
    <p:extLst>
      <p:ext uri="{BB962C8B-B14F-4D97-AF65-F5344CB8AC3E}">
        <p14:creationId xmlns:p14="http://schemas.microsoft.com/office/powerpoint/2010/main" val="138814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A6C5626-DBC6-9260-8B87-1ED4E18E07E6}"/>
              </a:ext>
            </a:extLst>
          </p:cNvPr>
          <p:cNvSpPr/>
          <p:nvPr/>
        </p:nvSpPr>
        <p:spPr>
          <a:xfrm>
            <a:off x="0" y="6439300"/>
            <a:ext cx="914400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3C48EA42-8ED0-9560-B51B-7D097022137E}"/>
              </a:ext>
            </a:extLst>
          </p:cNvPr>
          <p:cNvGrpSpPr/>
          <p:nvPr/>
        </p:nvGrpSpPr>
        <p:grpSpPr>
          <a:xfrm>
            <a:off x="2002077" y="551413"/>
            <a:ext cx="8187847" cy="971080"/>
            <a:chOff x="2002077" y="551413"/>
            <a:chExt cx="8187847" cy="971080"/>
          </a:xfrm>
        </p:grpSpPr>
        <p:sp>
          <p:nvSpPr>
            <p:cNvPr id="48" name="TextBox 47">
              <a:extLst>
                <a:ext uri="{FF2B5EF4-FFF2-40B4-BE49-F238E27FC236}">
                  <a16:creationId xmlns:a16="http://schemas.microsoft.com/office/drawing/2014/main" id="{D843E8DF-BBE5-65E1-1A67-C933EA6F232A}"/>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49" name="TextBox 48">
              <a:extLst>
                <a:ext uri="{FF2B5EF4-FFF2-40B4-BE49-F238E27FC236}">
                  <a16:creationId xmlns:a16="http://schemas.microsoft.com/office/drawing/2014/main" id="{2A29D51A-C3DC-5649-EBFB-BC5AB941413F}"/>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CODING :  SNOWFLAKE</a:t>
              </a:r>
            </a:p>
          </p:txBody>
        </p:sp>
      </p:grpSp>
      <p:pic>
        <p:nvPicPr>
          <p:cNvPr id="8" name="Picture 7">
            <a:extLst>
              <a:ext uri="{FF2B5EF4-FFF2-40B4-BE49-F238E27FC236}">
                <a16:creationId xmlns:a16="http://schemas.microsoft.com/office/drawing/2014/main" id="{E0E2BE25-F5AC-303B-6D1D-AA1A63939AC6}"/>
              </a:ext>
            </a:extLst>
          </p:cNvPr>
          <p:cNvPicPr>
            <a:picLocks noChangeAspect="1"/>
          </p:cNvPicPr>
          <p:nvPr/>
        </p:nvPicPr>
        <p:blipFill rotWithShape="1">
          <a:blip r:embed="rId2"/>
          <a:srcRect b="41500"/>
          <a:stretch/>
        </p:blipFill>
        <p:spPr>
          <a:xfrm>
            <a:off x="905412" y="1606174"/>
            <a:ext cx="4756086" cy="2778420"/>
          </a:xfrm>
          <a:prstGeom prst="rect">
            <a:avLst/>
          </a:prstGeom>
        </p:spPr>
      </p:pic>
      <p:pic>
        <p:nvPicPr>
          <p:cNvPr id="14" name="Picture 13">
            <a:extLst>
              <a:ext uri="{FF2B5EF4-FFF2-40B4-BE49-F238E27FC236}">
                <a16:creationId xmlns:a16="http://schemas.microsoft.com/office/drawing/2014/main" id="{F2A8D774-17DA-D599-C195-A2D2700127EC}"/>
              </a:ext>
            </a:extLst>
          </p:cNvPr>
          <p:cNvPicPr>
            <a:picLocks noChangeAspect="1"/>
          </p:cNvPicPr>
          <p:nvPr/>
        </p:nvPicPr>
        <p:blipFill>
          <a:blip r:embed="rId3"/>
          <a:stretch>
            <a:fillRect/>
          </a:stretch>
        </p:blipFill>
        <p:spPr>
          <a:xfrm>
            <a:off x="8339321" y="2093463"/>
            <a:ext cx="2708845" cy="2509557"/>
          </a:xfrm>
          <a:prstGeom prst="rect">
            <a:avLst/>
          </a:prstGeom>
          <a:ln w="19050">
            <a:solidFill>
              <a:schemeClr val="tx1"/>
            </a:solidFill>
          </a:ln>
        </p:spPr>
      </p:pic>
      <p:sp>
        <p:nvSpPr>
          <p:cNvPr id="17" name="Right Brace 16">
            <a:extLst>
              <a:ext uri="{FF2B5EF4-FFF2-40B4-BE49-F238E27FC236}">
                <a16:creationId xmlns:a16="http://schemas.microsoft.com/office/drawing/2014/main" id="{8B2D91D9-5DF1-A890-7D38-1C625751C57C}"/>
              </a:ext>
            </a:extLst>
          </p:cNvPr>
          <p:cNvSpPr/>
          <p:nvPr/>
        </p:nvSpPr>
        <p:spPr>
          <a:xfrm>
            <a:off x="3583973" y="2093463"/>
            <a:ext cx="248725" cy="1018961"/>
          </a:xfrm>
          <a:prstGeom prst="rightBrace">
            <a:avLst>
              <a:gd name="adj1" fmla="val 4353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ight Brace 20">
            <a:extLst>
              <a:ext uri="{FF2B5EF4-FFF2-40B4-BE49-F238E27FC236}">
                <a16:creationId xmlns:a16="http://schemas.microsoft.com/office/drawing/2014/main" id="{FCC7A256-EC14-DD2B-EF27-526EEB501A84}"/>
              </a:ext>
            </a:extLst>
          </p:cNvPr>
          <p:cNvSpPr/>
          <p:nvPr/>
        </p:nvSpPr>
        <p:spPr>
          <a:xfrm>
            <a:off x="3852149" y="4531868"/>
            <a:ext cx="233464" cy="1742476"/>
          </a:xfrm>
          <a:prstGeom prst="rightBrace">
            <a:avLst>
              <a:gd name="adj1" fmla="val 3750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Right Brace 21">
            <a:extLst>
              <a:ext uri="{FF2B5EF4-FFF2-40B4-BE49-F238E27FC236}">
                <a16:creationId xmlns:a16="http://schemas.microsoft.com/office/drawing/2014/main" id="{6A5C7D59-7E90-6BBC-D53E-82797CADBC29}"/>
              </a:ext>
            </a:extLst>
          </p:cNvPr>
          <p:cNvSpPr/>
          <p:nvPr/>
        </p:nvSpPr>
        <p:spPr>
          <a:xfrm>
            <a:off x="4581729" y="3429000"/>
            <a:ext cx="214008" cy="403698"/>
          </a:xfrm>
          <a:prstGeom prst="rightBrace">
            <a:avLst>
              <a:gd name="adj1" fmla="val 2946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Right Brace 23">
            <a:extLst>
              <a:ext uri="{FF2B5EF4-FFF2-40B4-BE49-F238E27FC236}">
                <a16:creationId xmlns:a16="http://schemas.microsoft.com/office/drawing/2014/main" id="{7A06501D-173A-FB1C-73A7-B366FD3896EE}"/>
              </a:ext>
            </a:extLst>
          </p:cNvPr>
          <p:cNvSpPr/>
          <p:nvPr/>
        </p:nvSpPr>
        <p:spPr>
          <a:xfrm>
            <a:off x="3176451" y="3980896"/>
            <a:ext cx="214008" cy="403698"/>
          </a:xfrm>
          <a:prstGeom prst="rightBrace">
            <a:avLst>
              <a:gd name="adj1" fmla="val 2711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6" name="Connector: Curved 25">
            <a:extLst>
              <a:ext uri="{FF2B5EF4-FFF2-40B4-BE49-F238E27FC236}">
                <a16:creationId xmlns:a16="http://schemas.microsoft.com/office/drawing/2014/main" id="{A70F0898-7295-3D51-CF78-B14FF769B8A0}"/>
              </a:ext>
            </a:extLst>
          </p:cNvPr>
          <p:cNvCxnSpPr>
            <a:cxnSpLocks/>
          </p:cNvCxnSpPr>
          <p:nvPr/>
        </p:nvCxnSpPr>
        <p:spPr>
          <a:xfrm rot="16200000" flipH="1">
            <a:off x="9761673" y="2636829"/>
            <a:ext cx="491517" cy="179766"/>
          </a:xfrm>
          <a:prstGeom prst="curvedConnector3">
            <a:avLst>
              <a:gd name="adj1" fmla="val 10418"/>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06E0793F-5EC5-3138-8C6A-992587DCA335}"/>
              </a:ext>
            </a:extLst>
          </p:cNvPr>
          <p:cNvCxnSpPr>
            <a:cxnSpLocks/>
          </p:cNvCxnSpPr>
          <p:nvPr/>
        </p:nvCxnSpPr>
        <p:spPr>
          <a:xfrm rot="16200000" flipH="1">
            <a:off x="9331875" y="4071875"/>
            <a:ext cx="523310" cy="200424"/>
          </a:xfrm>
          <a:prstGeom prst="curvedConnector3">
            <a:avLst>
              <a:gd name="adj1" fmla="val -19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D0B96C8-0450-2EE0-95F0-D569F8B07993}"/>
              </a:ext>
            </a:extLst>
          </p:cNvPr>
          <p:cNvSpPr/>
          <p:nvPr/>
        </p:nvSpPr>
        <p:spPr>
          <a:xfrm>
            <a:off x="9868909" y="2471651"/>
            <a:ext cx="77821" cy="77822"/>
          </a:xfrm>
          <a:prstGeom prst="ellipse">
            <a:avLst/>
          </a:prstGeom>
          <a:solidFill>
            <a:schemeClr val="tx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7E29D652-E662-0D2C-5781-3EBC8B9E885D}"/>
              </a:ext>
            </a:extLst>
          </p:cNvPr>
          <p:cNvSpPr/>
          <p:nvPr/>
        </p:nvSpPr>
        <p:spPr>
          <a:xfrm>
            <a:off x="9426894" y="3882919"/>
            <a:ext cx="77821" cy="77822"/>
          </a:xfrm>
          <a:prstGeom prst="ellipse">
            <a:avLst/>
          </a:prstGeom>
          <a:solidFill>
            <a:schemeClr val="tx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1213CD60-4988-485F-20D2-FCAAECB4E640}"/>
              </a:ext>
            </a:extLst>
          </p:cNvPr>
          <p:cNvSpPr/>
          <p:nvPr/>
        </p:nvSpPr>
        <p:spPr>
          <a:xfrm>
            <a:off x="9334681" y="2205763"/>
            <a:ext cx="77821" cy="77822"/>
          </a:xfrm>
          <a:prstGeom prst="ellipse">
            <a:avLst/>
          </a:prstGeom>
          <a:solidFill>
            <a:schemeClr val="tx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 name="Connector: Curved 43">
            <a:extLst>
              <a:ext uri="{FF2B5EF4-FFF2-40B4-BE49-F238E27FC236}">
                <a16:creationId xmlns:a16="http://schemas.microsoft.com/office/drawing/2014/main" id="{2D32E7EF-0129-7EC8-29F6-4EDAD6CD11AC}"/>
              </a:ext>
            </a:extLst>
          </p:cNvPr>
          <p:cNvCxnSpPr>
            <a:cxnSpLocks/>
          </p:cNvCxnSpPr>
          <p:nvPr/>
        </p:nvCxnSpPr>
        <p:spPr>
          <a:xfrm rot="16200000" flipH="1">
            <a:off x="9409996" y="2233782"/>
            <a:ext cx="236345" cy="234666"/>
          </a:xfrm>
          <a:prstGeom prst="curvedConnector3">
            <a:avLst>
              <a:gd name="adj1" fmla="val 5000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160A3D7-30EA-160E-072D-9EEFA1F73B54}"/>
              </a:ext>
            </a:extLst>
          </p:cNvPr>
          <p:cNvSpPr txBox="1"/>
          <p:nvPr/>
        </p:nvSpPr>
        <p:spPr>
          <a:xfrm>
            <a:off x="3860216" y="2437602"/>
            <a:ext cx="2141750" cy="338554"/>
          </a:xfrm>
          <a:prstGeom prst="rect">
            <a:avLst/>
          </a:prstGeom>
          <a:noFill/>
          <a:ln w="19050">
            <a:solidFill>
              <a:schemeClr val="tx1"/>
            </a:solidFill>
          </a:ln>
        </p:spPr>
        <p:txBody>
          <a:bodyPr wrap="square" rtlCol="0">
            <a:spAutoFit/>
          </a:bodyPr>
          <a:lstStyle/>
          <a:p>
            <a:r>
              <a:rPr lang="en-US" sz="1600" dirty="0">
                <a:latin typeface="Segoe UI" panose="020B0502040204020203" pitchFamily="34" charset="0"/>
                <a:cs typeface="Segoe UI" panose="020B0502040204020203" pitchFamily="34" charset="0"/>
              </a:rPr>
              <a:t>Warehouse is Created</a:t>
            </a:r>
            <a:endParaRPr lang="en-IN" sz="1600" dirty="0">
              <a:latin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B485CB80-E42C-72B3-9768-C4F705AFD355}"/>
              </a:ext>
            </a:extLst>
          </p:cNvPr>
          <p:cNvSpPr txBox="1"/>
          <p:nvPr/>
        </p:nvSpPr>
        <p:spPr>
          <a:xfrm>
            <a:off x="4795737" y="3465562"/>
            <a:ext cx="1971024" cy="338554"/>
          </a:xfrm>
          <a:prstGeom prst="rect">
            <a:avLst/>
          </a:prstGeom>
          <a:noFill/>
          <a:ln w="19050">
            <a:solidFill>
              <a:schemeClr val="tx1"/>
            </a:solidFill>
          </a:ln>
        </p:spPr>
        <p:txBody>
          <a:bodyPr wrap="square" rtlCol="0">
            <a:spAutoFit/>
          </a:bodyPr>
          <a:lstStyle/>
          <a:p>
            <a:r>
              <a:rPr lang="en-US" sz="1600" dirty="0">
                <a:latin typeface="Segoe UI" panose="020B0502040204020203" pitchFamily="34" charset="0"/>
                <a:cs typeface="Segoe UI" panose="020B0502040204020203" pitchFamily="34" charset="0"/>
              </a:rPr>
              <a:t>Database is Created</a:t>
            </a:r>
            <a:endParaRPr lang="en-IN" sz="1600" dirty="0">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02500DBF-07B6-2EEA-EF20-2F76FC2ABC9B}"/>
              </a:ext>
            </a:extLst>
          </p:cNvPr>
          <p:cNvSpPr txBox="1"/>
          <p:nvPr/>
        </p:nvSpPr>
        <p:spPr>
          <a:xfrm>
            <a:off x="3390460" y="4013468"/>
            <a:ext cx="1833293" cy="338554"/>
          </a:xfrm>
          <a:prstGeom prst="rect">
            <a:avLst/>
          </a:prstGeom>
          <a:noFill/>
          <a:ln w="19050">
            <a:solidFill>
              <a:schemeClr val="tx1"/>
            </a:solidFill>
          </a:ln>
        </p:spPr>
        <p:txBody>
          <a:bodyPr wrap="square" rtlCol="0">
            <a:spAutoFit/>
          </a:bodyPr>
          <a:lstStyle/>
          <a:p>
            <a:r>
              <a:rPr lang="en-US" sz="1600" dirty="0">
                <a:latin typeface="Segoe UI" panose="020B0502040204020203" pitchFamily="34" charset="0"/>
                <a:cs typeface="Segoe UI" panose="020B0502040204020203" pitchFamily="34" charset="0"/>
              </a:rPr>
              <a:t>Schema is Created</a:t>
            </a:r>
            <a:endParaRPr lang="en-IN" sz="1600" dirty="0">
              <a:latin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34363543-18DB-B44A-BB32-1E984D8C3280}"/>
              </a:ext>
            </a:extLst>
          </p:cNvPr>
          <p:cNvSpPr txBox="1"/>
          <p:nvPr/>
        </p:nvSpPr>
        <p:spPr>
          <a:xfrm>
            <a:off x="4156422" y="5233829"/>
            <a:ext cx="1631530" cy="338554"/>
          </a:xfrm>
          <a:prstGeom prst="rect">
            <a:avLst/>
          </a:prstGeom>
          <a:noFill/>
          <a:ln w="19050">
            <a:solidFill>
              <a:schemeClr val="tx1"/>
            </a:solidFill>
          </a:ln>
        </p:spPr>
        <p:txBody>
          <a:bodyPr wrap="square" rtlCol="0">
            <a:spAutoFit/>
          </a:bodyPr>
          <a:lstStyle/>
          <a:p>
            <a:r>
              <a:rPr lang="en-US" sz="1600" dirty="0">
                <a:latin typeface="Segoe UI" panose="020B0502040204020203" pitchFamily="34" charset="0"/>
                <a:cs typeface="Segoe UI" panose="020B0502040204020203" pitchFamily="34" charset="0"/>
              </a:rPr>
              <a:t>Table is Created</a:t>
            </a:r>
            <a:endParaRPr lang="en-IN" sz="1600" dirty="0">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10BAC20A-E37E-ABE2-3757-BF4B4206F9C0}"/>
              </a:ext>
            </a:extLst>
          </p:cNvPr>
          <p:cNvSpPr txBox="1"/>
          <p:nvPr/>
        </p:nvSpPr>
        <p:spPr>
          <a:xfrm>
            <a:off x="8487513" y="4690504"/>
            <a:ext cx="2412460" cy="584775"/>
          </a:xfrm>
          <a:prstGeom prst="rect">
            <a:avLst/>
          </a:prstGeom>
          <a:noFill/>
        </p:spPr>
        <p:txBody>
          <a:bodyPr wrap="square" rtlCol="0">
            <a:spAutoFit/>
          </a:bodyPr>
          <a:lstStyle/>
          <a:p>
            <a:pPr algn="ctr"/>
            <a:r>
              <a:rPr lang="en-US" sz="1600" dirty="0">
                <a:latin typeface="Segoe UI" panose="020B0502040204020203" pitchFamily="34" charset="0"/>
                <a:cs typeface="Segoe UI" panose="020B0502040204020203" pitchFamily="34" charset="0"/>
              </a:rPr>
              <a:t>Snowflake Object Hierarchy</a:t>
            </a:r>
            <a:endParaRPr lang="en-IN" sz="16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93471734-B56F-5480-5E44-96A1E8143AB4}"/>
              </a:ext>
            </a:extLst>
          </p:cNvPr>
          <p:cNvPicPr>
            <a:picLocks noChangeAspect="1"/>
          </p:cNvPicPr>
          <p:nvPr/>
        </p:nvPicPr>
        <p:blipFill>
          <a:blip r:embed="rId4"/>
          <a:stretch>
            <a:fillRect/>
          </a:stretch>
        </p:blipFill>
        <p:spPr>
          <a:xfrm>
            <a:off x="905413" y="4593947"/>
            <a:ext cx="2954804" cy="1642804"/>
          </a:xfrm>
          <a:prstGeom prst="rect">
            <a:avLst/>
          </a:prstGeom>
        </p:spPr>
      </p:pic>
    </p:spTree>
    <p:extLst>
      <p:ext uri="{BB962C8B-B14F-4D97-AF65-F5344CB8AC3E}">
        <p14:creationId xmlns:p14="http://schemas.microsoft.com/office/powerpoint/2010/main" val="2270202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A6C5626-DBC6-9260-8B87-1ED4E18E07E6}"/>
              </a:ext>
            </a:extLst>
          </p:cNvPr>
          <p:cNvSpPr/>
          <p:nvPr/>
        </p:nvSpPr>
        <p:spPr>
          <a:xfrm>
            <a:off x="0" y="6439300"/>
            <a:ext cx="914400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A1707DFF-3773-BCCB-4410-38BD39590FBC}"/>
              </a:ext>
            </a:extLst>
          </p:cNvPr>
          <p:cNvGrpSpPr/>
          <p:nvPr/>
        </p:nvGrpSpPr>
        <p:grpSpPr>
          <a:xfrm>
            <a:off x="1150921" y="1800524"/>
            <a:ext cx="9890158" cy="4251694"/>
            <a:chOff x="1193479" y="1581449"/>
            <a:chExt cx="9890158" cy="4251694"/>
          </a:xfrm>
        </p:grpSpPr>
        <p:pic>
          <p:nvPicPr>
            <p:cNvPr id="7" name="Picture 6">
              <a:extLst>
                <a:ext uri="{FF2B5EF4-FFF2-40B4-BE49-F238E27FC236}">
                  <a16:creationId xmlns:a16="http://schemas.microsoft.com/office/drawing/2014/main" id="{2A43C326-3D82-52EB-5507-B7BAD2B5FCDF}"/>
                </a:ext>
              </a:extLst>
            </p:cNvPr>
            <p:cNvPicPr>
              <a:picLocks noChangeAspect="1"/>
            </p:cNvPicPr>
            <p:nvPr/>
          </p:nvPicPr>
          <p:blipFill rotWithShape="1">
            <a:blip r:embed="rId2"/>
            <a:srcRect l="1030" r="10375"/>
            <a:stretch/>
          </p:blipFill>
          <p:spPr>
            <a:xfrm>
              <a:off x="1193479" y="1581449"/>
              <a:ext cx="7198468" cy="2133898"/>
            </a:xfrm>
            <a:prstGeom prst="rect">
              <a:avLst/>
            </a:prstGeom>
          </p:spPr>
        </p:pic>
        <p:pic>
          <p:nvPicPr>
            <p:cNvPr id="9" name="Picture 8">
              <a:extLst>
                <a:ext uri="{FF2B5EF4-FFF2-40B4-BE49-F238E27FC236}">
                  <a16:creationId xmlns:a16="http://schemas.microsoft.com/office/drawing/2014/main" id="{D04A45F7-F68D-277B-B040-2E696A3D12FF}"/>
                </a:ext>
              </a:extLst>
            </p:cNvPr>
            <p:cNvPicPr>
              <a:picLocks noChangeAspect="1"/>
            </p:cNvPicPr>
            <p:nvPr/>
          </p:nvPicPr>
          <p:blipFill rotWithShape="1">
            <a:blip r:embed="rId3"/>
            <a:srcRect l="1564" t="-4164" b="531"/>
            <a:stretch/>
          </p:blipFill>
          <p:spPr>
            <a:xfrm>
              <a:off x="1193479" y="4431250"/>
              <a:ext cx="5879587" cy="1401893"/>
            </a:xfrm>
            <a:prstGeom prst="rect">
              <a:avLst/>
            </a:prstGeom>
          </p:spPr>
        </p:pic>
        <p:grpSp>
          <p:nvGrpSpPr>
            <p:cNvPr id="41" name="Group 40">
              <a:extLst>
                <a:ext uri="{FF2B5EF4-FFF2-40B4-BE49-F238E27FC236}">
                  <a16:creationId xmlns:a16="http://schemas.microsoft.com/office/drawing/2014/main" id="{313A8574-BB0F-03CC-405C-E6682390AB7B}"/>
                </a:ext>
              </a:extLst>
            </p:cNvPr>
            <p:cNvGrpSpPr/>
            <p:nvPr/>
          </p:nvGrpSpPr>
          <p:grpSpPr>
            <a:xfrm>
              <a:off x="3519054" y="3051230"/>
              <a:ext cx="7564583" cy="1430037"/>
              <a:chOff x="2761673" y="3030214"/>
              <a:chExt cx="7564583" cy="1430037"/>
            </a:xfrm>
          </p:grpSpPr>
          <p:cxnSp>
            <p:nvCxnSpPr>
              <p:cNvPr id="18" name="Straight Arrow Connector 17">
                <a:extLst>
                  <a:ext uri="{FF2B5EF4-FFF2-40B4-BE49-F238E27FC236}">
                    <a16:creationId xmlns:a16="http://schemas.microsoft.com/office/drawing/2014/main" id="{94EDB30D-CAAE-6EF4-8C0E-82C4026DCE88}"/>
                  </a:ext>
                </a:extLst>
              </p:cNvPr>
              <p:cNvCxnSpPr>
                <a:cxnSpLocks/>
              </p:cNvCxnSpPr>
              <p:nvPr/>
            </p:nvCxnSpPr>
            <p:spPr>
              <a:xfrm>
                <a:off x="2761673" y="3428999"/>
                <a:ext cx="34544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FBCE620-7DED-AC21-B278-FCE0A13AB236}"/>
                  </a:ext>
                </a:extLst>
              </p:cNvPr>
              <p:cNvSpPr txBox="1"/>
              <p:nvPr/>
            </p:nvSpPr>
            <p:spPr>
              <a:xfrm>
                <a:off x="6216076" y="3468110"/>
                <a:ext cx="4110180" cy="954107"/>
              </a:xfrm>
              <a:prstGeom prst="rect">
                <a:avLst/>
              </a:prstGeom>
              <a:noFill/>
            </p:spPr>
            <p:txBody>
              <a:bodyPr wrap="square" rtlCol="0">
                <a:spAutoFit/>
              </a:bodyPr>
              <a:lstStyle/>
              <a:p>
                <a:r>
                  <a:rPr lang="en-IN" sz="1400" dirty="0">
                    <a:latin typeface="Segoe UI" panose="020B0502040204020203" pitchFamily="34" charset="0"/>
                    <a:cs typeface="Segoe UI" panose="020B0502040204020203" pitchFamily="34" charset="0"/>
                  </a:rPr>
                  <a:t>We get the </a:t>
                </a:r>
                <a:r>
                  <a:rPr lang="en-IN" sz="1400" b="1" i="0" dirty="0">
                    <a:solidFill>
                      <a:srgbClr val="2C2F34"/>
                    </a:solidFill>
                    <a:effectLst/>
                    <a:latin typeface="Segoe UI" panose="020B0502040204020203" pitchFamily="34" charset="0"/>
                    <a:cs typeface="Segoe UI" panose="020B0502040204020203" pitchFamily="34" charset="0"/>
                  </a:rPr>
                  <a:t>STORAGE_AWS_IAM_USER_ARN &amp; </a:t>
                </a:r>
                <a:r>
                  <a:rPr lang="en-IN" sz="1400" b="1" dirty="0">
                    <a:latin typeface="Segoe UI" panose="020B0502040204020203" pitchFamily="34" charset="0"/>
                    <a:cs typeface="Segoe UI" panose="020B0502040204020203" pitchFamily="34" charset="0"/>
                  </a:rPr>
                  <a:t>External ID </a:t>
                </a:r>
                <a:r>
                  <a:rPr lang="en-IN" sz="1400" dirty="0">
                    <a:latin typeface="Segoe UI" panose="020B0502040204020203" pitchFamily="34" charset="0"/>
                    <a:cs typeface="Segoe UI" panose="020B0502040204020203" pitchFamily="34" charset="0"/>
                  </a:rPr>
                  <a:t>by </a:t>
                </a:r>
                <a:r>
                  <a:rPr lang="en-IN" sz="1400" b="1" dirty="0">
                    <a:latin typeface="Segoe UI" panose="020B0502040204020203" pitchFamily="34" charset="0"/>
                    <a:cs typeface="Segoe UI" panose="020B0502040204020203" pitchFamily="34" charset="0"/>
                  </a:rPr>
                  <a:t>Describing</a:t>
                </a:r>
                <a:r>
                  <a:rPr lang="en-IN" sz="1400" dirty="0">
                    <a:latin typeface="Segoe UI" panose="020B0502040204020203" pitchFamily="34" charset="0"/>
                    <a:cs typeface="Segoe UI" panose="020B0502040204020203" pitchFamily="34" charset="0"/>
                  </a:rPr>
                  <a:t> the Storage Integration which are used to connect </a:t>
                </a:r>
                <a:r>
                  <a:rPr lang="en-IN" sz="1400" b="1" dirty="0">
                    <a:latin typeface="Segoe UI" panose="020B0502040204020203" pitchFamily="34" charset="0"/>
                    <a:cs typeface="Segoe UI" panose="020B0502040204020203" pitchFamily="34" charset="0"/>
                  </a:rPr>
                  <a:t>AWS to Snowflake</a:t>
                </a:r>
                <a:r>
                  <a:rPr lang="en-IN" sz="1400" dirty="0">
                    <a:latin typeface="Segoe UI" panose="020B0502040204020203" pitchFamily="34" charset="0"/>
                    <a:cs typeface="Segoe UI" panose="020B0502040204020203" pitchFamily="34" charset="0"/>
                  </a:rPr>
                  <a:t>.</a:t>
                </a:r>
              </a:p>
            </p:txBody>
          </p:sp>
          <p:grpSp>
            <p:nvGrpSpPr>
              <p:cNvPr id="16" name="Group 15">
                <a:extLst>
                  <a:ext uri="{FF2B5EF4-FFF2-40B4-BE49-F238E27FC236}">
                    <a16:creationId xmlns:a16="http://schemas.microsoft.com/office/drawing/2014/main" id="{F292F875-C658-D24B-2F5E-909F206ADA10}"/>
                  </a:ext>
                </a:extLst>
              </p:cNvPr>
              <p:cNvGrpSpPr/>
              <p:nvPr/>
            </p:nvGrpSpPr>
            <p:grpSpPr>
              <a:xfrm>
                <a:off x="6297213" y="3111672"/>
                <a:ext cx="2268020" cy="341293"/>
                <a:chOff x="6738080" y="3226044"/>
                <a:chExt cx="2268020" cy="341293"/>
              </a:xfrm>
            </p:grpSpPr>
            <p:pic>
              <p:nvPicPr>
                <p:cNvPr id="6" name="Picture 5">
                  <a:extLst>
                    <a:ext uri="{FF2B5EF4-FFF2-40B4-BE49-F238E27FC236}">
                      <a16:creationId xmlns:a16="http://schemas.microsoft.com/office/drawing/2014/main" id="{070AF7CB-67FC-411B-14DC-4F6679F37538}"/>
                    </a:ext>
                  </a:extLst>
                </p:cNvPr>
                <p:cNvPicPr>
                  <a:picLocks noChangeAspect="1"/>
                </p:cNvPicPr>
                <p:nvPr/>
              </p:nvPicPr>
              <p:blipFill rotWithShape="1">
                <a:blip r:embed="rId4"/>
                <a:srcRect l="1473" t="30164" r="73205" b="24245"/>
                <a:stretch/>
              </p:blipFill>
              <p:spPr>
                <a:xfrm>
                  <a:off x="6748652" y="3429000"/>
                  <a:ext cx="1943750" cy="138337"/>
                </a:xfrm>
                <a:prstGeom prst="rect">
                  <a:avLst/>
                </a:prstGeom>
              </p:spPr>
            </p:pic>
            <p:pic>
              <p:nvPicPr>
                <p:cNvPr id="15" name="Picture 14">
                  <a:extLst>
                    <a:ext uri="{FF2B5EF4-FFF2-40B4-BE49-F238E27FC236}">
                      <a16:creationId xmlns:a16="http://schemas.microsoft.com/office/drawing/2014/main" id="{2DC35663-53ED-AA33-C7E4-12D7170C8B1B}"/>
                    </a:ext>
                  </a:extLst>
                </p:cNvPr>
                <p:cNvPicPr>
                  <a:picLocks noChangeAspect="1"/>
                </p:cNvPicPr>
                <p:nvPr/>
              </p:nvPicPr>
              <p:blipFill rotWithShape="1">
                <a:blip r:embed="rId5"/>
                <a:srcRect l="4780" t="34102" r="3797" b="23629"/>
                <a:stretch/>
              </p:blipFill>
              <p:spPr>
                <a:xfrm>
                  <a:off x="6738080" y="3226044"/>
                  <a:ext cx="2268020" cy="132491"/>
                </a:xfrm>
                <a:prstGeom prst="rect">
                  <a:avLst/>
                </a:prstGeom>
              </p:spPr>
            </p:pic>
          </p:grpSp>
          <p:sp>
            <p:nvSpPr>
              <p:cNvPr id="23" name="Rectangle 22">
                <a:extLst>
                  <a:ext uri="{FF2B5EF4-FFF2-40B4-BE49-F238E27FC236}">
                    <a16:creationId xmlns:a16="http://schemas.microsoft.com/office/drawing/2014/main" id="{DF04DB4A-7FC0-85E2-F17B-77259E166000}"/>
                  </a:ext>
                </a:extLst>
              </p:cNvPr>
              <p:cNvSpPr/>
              <p:nvPr/>
            </p:nvSpPr>
            <p:spPr>
              <a:xfrm>
                <a:off x="6216075" y="3030214"/>
                <a:ext cx="3934689" cy="1430037"/>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pSp>
        <p:grpSp>
          <p:nvGrpSpPr>
            <p:cNvPr id="40" name="Group 39">
              <a:extLst>
                <a:ext uri="{FF2B5EF4-FFF2-40B4-BE49-F238E27FC236}">
                  <a16:creationId xmlns:a16="http://schemas.microsoft.com/office/drawing/2014/main" id="{2707C605-0632-F812-4B38-E8A26D9AEF4E}"/>
                </a:ext>
              </a:extLst>
            </p:cNvPr>
            <p:cNvGrpSpPr/>
            <p:nvPr/>
          </p:nvGrpSpPr>
          <p:grpSpPr>
            <a:xfrm>
              <a:off x="5135420" y="1718043"/>
              <a:ext cx="5761834" cy="794323"/>
              <a:chOff x="5033821" y="1648631"/>
              <a:chExt cx="5761834" cy="794323"/>
            </a:xfrm>
          </p:grpSpPr>
          <p:cxnSp>
            <p:nvCxnSpPr>
              <p:cNvPr id="12" name="Connector: Curved 11">
                <a:extLst>
                  <a:ext uri="{FF2B5EF4-FFF2-40B4-BE49-F238E27FC236}">
                    <a16:creationId xmlns:a16="http://schemas.microsoft.com/office/drawing/2014/main" id="{242445F0-F6B2-9B07-C83E-8A0C772E0541}"/>
                  </a:ext>
                </a:extLst>
              </p:cNvPr>
              <p:cNvCxnSpPr>
                <a:cxnSpLocks/>
              </p:cNvCxnSpPr>
              <p:nvPr/>
            </p:nvCxnSpPr>
            <p:spPr>
              <a:xfrm rot="10800000" flipV="1">
                <a:off x="5033821" y="1971796"/>
                <a:ext cx="1182254" cy="471158"/>
              </a:xfrm>
              <a:prstGeom prst="curvedConnector3">
                <a:avLst>
                  <a:gd name="adj1" fmla="val 1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5D5DC47-D544-6E3C-C710-2943047794C5}"/>
                  </a:ext>
                </a:extLst>
              </p:cNvPr>
              <p:cNvGrpSpPr/>
              <p:nvPr/>
            </p:nvGrpSpPr>
            <p:grpSpPr>
              <a:xfrm>
                <a:off x="6216075" y="1648631"/>
                <a:ext cx="4579580" cy="646331"/>
                <a:chOff x="5643187" y="1747101"/>
                <a:chExt cx="4579580" cy="646331"/>
              </a:xfrm>
            </p:grpSpPr>
            <p:sp>
              <p:nvSpPr>
                <p:cNvPr id="5" name="TextBox 4">
                  <a:extLst>
                    <a:ext uri="{FF2B5EF4-FFF2-40B4-BE49-F238E27FC236}">
                      <a16:creationId xmlns:a16="http://schemas.microsoft.com/office/drawing/2014/main" id="{A5C12907-7628-C5AB-2FAE-AC2397D36520}"/>
                    </a:ext>
                  </a:extLst>
                </p:cNvPr>
                <p:cNvSpPr txBox="1"/>
                <p:nvPr/>
              </p:nvSpPr>
              <p:spPr>
                <a:xfrm>
                  <a:off x="5643187" y="1747101"/>
                  <a:ext cx="4579580" cy="646331"/>
                </a:xfrm>
                <a:prstGeom prst="rect">
                  <a:avLst/>
                </a:prstGeom>
                <a:noFill/>
                <a:ln w="19050">
                  <a:solidFill>
                    <a:schemeClr val="tx1"/>
                  </a:solidFill>
                </a:ln>
              </p:spPr>
              <p:txBody>
                <a:bodyPr wrap="square" rtlCol="0">
                  <a:spAutoFit/>
                </a:bodyPr>
                <a:lstStyle/>
                <a:p>
                  <a:r>
                    <a:rPr lang="en-US" sz="1200" dirty="0">
                      <a:latin typeface="Segoe UI" panose="020B0502040204020203" pitchFamily="34" charset="0"/>
                      <a:cs typeface="Segoe UI" panose="020B0502040204020203" pitchFamily="34" charset="0"/>
                    </a:rPr>
                    <a:t>The </a:t>
                  </a:r>
                  <a:r>
                    <a:rPr lang="en-US" sz="1200" b="1" dirty="0">
                      <a:latin typeface="Segoe UI" panose="020B0502040204020203" pitchFamily="34" charset="0"/>
                      <a:cs typeface="Segoe UI" panose="020B0502040204020203" pitchFamily="34" charset="0"/>
                    </a:rPr>
                    <a:t>Amazon Resource Name </a:t>
                  </a:r>
                  <a:r>
                    <a:rPr lang="en-US" sz="1200" dirty="0">
                      <a:latin typeface="Segoe UI" panose="020B0502040204020203" pitchFamily="34" charset="0"/>
                      <a:cs typeface="Segoe UI" panose="020B0502040204020203" pitchFamily="34" charset="0"/>
                    </a:rPr>
                    <a:t>from the Role is used to create the Storage Integration.</a:t>
                  </a:r>
                </a:p>
                <a:p>
                  <a:endParaRPr lang="en-IN" sz="1200"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3C3B9A1B-76C2-7F98-8066-5CA551EBCD2A}"/>
                    </a:ext>
                  </a:extLst>
                </p:cNvPr>
                <p:cNvPicPr>
                  <a:picLocks noChangeAspect="1"/>
                </p:cNvPicPr>
                <p:nvPr/>
              </p:nvPicPr>
              <p:blipFill rotWithShape="1">
                <a:blip r:embed="rId6"/>
                <a:srcRect l="1921" t="33678" b="19254"/>
                <a:stretch/>
              </p:blipFill>
              <p:spPr>
                <a:xfrm>
                  <a:off x="7115558" y="1972090"/>
                  <a:ext cx="3088737" cy="381974"/>
                </a:xfrm>
                <a:prstGeom prst="rect">
                  <a:avLst/>
                </a:prstGeom>
              </p:spPr>
            </p:pic>
          </p:grpSp>
        </p:grpSp>
        <p:sp>
          <p:nvSpPr>
            <p:cNvPr id="43" name="TextBox 42">
              <a:extLst>
                <a:ext uri="{FF2B5EF4-FFF2-40B4-BE49-F238E27FC236}">
                  <a16:creationId xmlns:a16="http://schemas.microsoft.com/office/drawing/2014/main" id="{805E83A6-0B71-8F3E-4E0B-7A89F1DB3122}"/>
                </a:ext>
              </a:extLst>
            </p:cNvPr>
            <p:cNvSpPr txBox="1"/>
            <p:nvPr/>
          </p:nvSpPr>
          <p:spPr>
            <a:xfrm>
              <a:off x="7006851" y="4749296"/>
              <a:ext cx="2315763" cy="584775"/>
            </a:xfrm>
            <a:prstGeom prst="rect">
              <a:avLst/>
            </a:prstGeom>
            <a:noFill/>
            <a:ln w="19050">
              <a:solidFill>
                <a:schemeClr val="tx1"/>
              </a:solidFill>
            </a:ln>
          </p:spPr>
          <p:txBody>
            <a:bodyPr wrap="square" rtlCol="0">
              <a:spAutoFit/>
            </a:bodyPr>
            <a:lstStyle/>
            <a:p>
              <a:r>
                <a:rPr lang="en-US" sz="1600" dirty="0">
                  <a:latin typeface="Segoe UI" panose="020B0502040204020203" pitchFamily="34" charset="0"/>
                  <a:cs typeface="Segoe UI" panose="020B0502040204020203" pitchFamily="34" charset="0"/>
                </a:rPr>
                <a:t>External Stage </a:t>
              </a:r>
              <a:r>
                <a:rPr lang="en-US" sz="1600" b="1" dirty="0">
                  <a:latin typeface="Segoe UI" panose="020B0502040204020203" pitchFamily="34" charset="0"/>
                  <a:cs typeface="Segoe UI" panose="020B0502040204020203" pitchFamily="34" charset="0"/>
                </a:rPr>
                <a:t>SF_ST </a:t>
              </a:r>
              <a:r>
                <a:rPr lang="en-US" sz="1600" dirty="0">
                  <a:latin typeface="Segoe UI" panose="020B0502040204020203" pitchFamily="34" charset="0"/>
                  <a:cs typeface="Segoe UI" panose="020B0502040204020203" pitchFamily="34" charset="0"/>
                </a:rPr>
                <a:t>is created.</a:t>
              </a:r>
              <a:endParaRPr lang="en-IN" sz="1600" dirty="0">
                <a:latin typeface="Segoe UI" panose="020B0502040204020203" pitchFamily="34" charset="0"/>
                <a:cs typeface="Segoe UI" panose="020B0502040204020203" pitchFamily="34" charset="0"/>
              </a:endParaRPr>
            </a:p>
          </p:txBody>
        </p:sp>
        <p:cxnSp>
          <p:nvCxnSpPr>
            <p:cNvPr id="45" name="Straight Arrow Connector 44">
              <a:extLst>
                <a:ext uri="{FF2B5EF4-FFF2-40B4-BE49-F238E27FC236}">
                  <a16:creationId xmlns:a16="http://schemas.microsoft.com/office/drawing/2014/main" id="{99790265-3D0E-3297-AF82-FEDC6E3B8A45}"/>
                </a:ext>
              </a:extLst>
            </p:cNvPr>
            <p:cNvCxnSpPr/>
            <p:nvPr/>
          </p:nvCxnSpPr>
          <p:spPr>
            <a:xfrm>
              <a:off x="6465454" y="5006109"/>
              <a:ext cx="5080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C48EA42-8ED0-9560-B51B-7D097022137E}"/>
              </a:ext>
            </a:extLst>
          </p:cNvPr>
          <p:cNvGrpSpPr/>
          <p:nvPr/>
        </p:nvGrpSpPr>
        <p:grpSpPr>
          <a:xfrm>
            <a:off x="2002077" y="551413"/>
            <a:ext cx="8187847" cy="971080"/>
            <a:chOff x="2002077" y="551413"/>
            <a:chExt cx="8187847" cy="971080"/>
          </a:xfrm>
        </p:grpSpPr>
        <p:sp>
          <p:nvSpPr>
            <p:cNvPr id="48" name="TextBox 47">
              <a:extLst>
                <a:ext uri="{FF2B5EF4-FFF2-40B4-BE49-F238E27FC236}">
                  <a16:creationId xmlns:a16="http://schemas.microsoft.com/office/drawing/2014/main" id="{D843E8DF-BBE5-65E1-1A67-C933EA6F232A}"/>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49" name="TextBox 48">
              <a:extLst>
                <a:ext uri="{FF2B5EF4-FFF2-40B4-BE49-F238E27FC236}">
                  <a16:creationId xmlns:a16="http://schemas.microsoft.com/office/drawing/2014/main" id="{2A29D51A-C3DC-5649-EBFB-BC5AB941413F}"/>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CODING :  SNOWFLAKE</a:t>
              </a:r>
            </a:p>
          </p:txBody>
        </p:sp>
      </p:grpSp>
    </p:spTree>
    <p:extLst>
      <p:ext uri="{BB962C8B-B14F-4D97-AF65-F5344CB8AC3E}">
        <p14:creationId xmlns:p14="http://schemas.microsoft.com/office/powerpoint/2010/main" val="3909836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F1750F7-3E20-98E4-3353-A82A2FF3E159}"/>
              </a:ext>
            </a:extLst>
          </p:cNvPr>
          <p:cNvPicPr>
            <a:picLocks noChangeAspect="1"/>
          </p:cNvPicPr>
          <p:nvPr/>
        </p:nvPicPr>
        <p:blipFill rotWithShape="1">
          <a:blip r:embed="rId2"/>
          <a:srcRect l="1642"/>
          <a:stretch/>
        </p:blipFill>
        <p:spPr>
          <a:xfrm>
            <a:off x="1108954" y="1827502"/>
            <a:ext cx="5827567" cy="1169629"/>
          </a:xfrm>
          <a:prstGeom prst="rect">
            <a:avLst/>
          </a:prstGeom>
        </p:spPr>
      </p:pic>
      <p:pic>
        <p:nvPicPr>
          <p:cNvPr id="8" name="Picture 7">
            <a:extLst>
              <a:ext uri="{FF2B5EF4-FFF2-40B4-BE49-F238E27FC236}">
                <a16:creationId xmlns:a16="http://schemas.microsoft.com/office/drawing/2014/main" id="{17996787-DD53-4E24-C9E1-FA429A614D34}"/>
              </a:ext>
            </a:extLst>
          </p:cNvPr>
          <p:cNvPicPr>
            <a:picLocks noChangeAspect="1"/>
          </p:cNvPicPr>
          <p:nvPr/>
        </p:nvPicPr>
        <p:blipFill>
          <a:blip r:embed="rId3"/>
          <a:stretch>
            <a:fillRect/>
          </a:stretch>
        </p:blipFill>
        <p:spPr>
          <a:xfrm>
            <a:off x="447474" y="3475806"/>
            <a:ext cx="4601182" cy="1369233"/>
          </a:xfrm>
          <a:prstGeom prst="rect">
            <a:avLst/>
          </a:prstGeom>
          <a:ln w="19050">
            <a:solidFill>
              <a:schemeClr val="tx1"/>
            </a:solidFill>
          </a:ln>
        </p:spPr>
      </p:pic>
      <p:sp>
        <p:nvSpPr>
          <p:cNvPr id="3" name="Rectangle 2">
            <a:extLst>
              <a:ext uri="{FF2B5EF4-FFF2-40B4-BE49-F238E27FC236}">
                <a16:creationId xmlns:a16="http://schemas.microsoft.com/office/drawing/2014/main" id="{B36BA51D-C4BB-AD2F-1580-23C960A15032}"/>
              </a:ext>
            </a:extLst>
          </p:cNvPr>
          <p:cNvSpPr/>
          <p:nvPr/>
        </p:nvSpPr>
        <p:spPr>
          <a:xfrm>
            <a:off x="-1" y="6439300"/>
            <a:ext cx="9553575"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B0840FA-297A-3CFF-7258-AD3A046460A7}"/>
              </a:ext>
            </a:extLst>
          </p:cNvPr>
          <p:cNvSpPr txBox="1"/>
          <p:nvPr/>
        </p:nvSpPr>
        <p:spPr>
          <a:xfrm>
            <a:off x="7542178" y="1827502"/>
            <a:ext cx="3172004" cy="830997"/>
          </a:xfrm>
          <a:prstGeom prst="rect">
            <a:avLst/>
          </a:prstGeom>
          <a:noFill/>
          <a:ln w="19050">
            <a:solidFill>
              <a:schemeClr val="tx1"/>
            </a:solidFill>
          </a:ln>
        </p:spPr>
        <p:txBody>
          <a:bodyPr wrap="square" rtlCol="0">
            <a:spAutoFit/>
          </a:bodyPr>
          <a:lstStyle/>
          <a:p>
            <a:r>
              <a:rPr lang="en-US" sz="1600" dirty="0">
                <a:latin typeface="Segoe UI" panose="020B0502040204020203" pitchFamily="34" charset="0"/>
                <a:cs typeface="Segoe UI" panose="020B0502040204020203" pitchFamily="34" charset="0"/>
              </a:rPr>
              <a:t>We are using </a:t>
            </a:r>
            <a:r>
              <a:rPr lang="en-US" sz="1600" b="1" dirty="0">
                <a:latin typeface="Segoe UI" panose="020B0502040204020203" pitchFamily="34" charset="0"/>
                <a:cs typeface="Segoe UI" panose="020B0502040204020203" pitchFamily="34" charset="0"/>
              </a:rPr>
              <a:t>COPY INTO </a:t>
            </a:r>
            <a:r>
              <a:rPr lang="en-US" sz="1600" dirty="0">
                <a:latin typeface="Segoe UI" panose="020B0502040204020203" pitchFamily="34" charset="0"/>
                <a:cs typeface="Segoe UI" panose="020B0502040204020203" pitchFamily="34" charset="0"/>
              </a:rPr>
              <a:t>command for data loading from the </a:t>
            </a:r>
            <a:r>
              <a:rPr lang="en-US" sz="1600" b="1" dirty="0">
                <a:latin typeface="Segoe UI" panose="020B0502040204020203" pitchFamily="34" charset="0"/>
                <a:cs typeface="Segoe UI" panose="020B0502040204020203" pitchFamily="34" charset="0"/>
              </a:rPr>
              <a:t>External</a:t>
            </a:r>
            <a:r>
              <a:rPr lang="en-US" sz="1600" dirty="0">
                <a:latin typeface="Segoe UI" panose="020B0502040204020203" pitchFamily="34" charset="0"/>
                <a:cs typeface="Segoe UI" panose="020B0502040204020203" pitchFamily="34" charset="0"/>
              </a:rPr>
              <a:t> </a:t>
            </a:r>
            <a:r>
              <a:rPr lang="en-US" sz="1600" b="1" dirty="0">
                <a:latin typeface="Segoe UI" panose="020B0502040204020203" pitchFamily="34" charset="0"/>
                <a:cs typeface="Segoe UI" panose="020B0502040204020203" pitchFamily="34" charset="0"/>
              </a:rPr>
              <a:t>stage SF_ST</a:t>
            </a:r>
            <a:r>
              <a:rPr lang="en-US" sz="1600" dirty="0">
                <a:latin typeface="Segoe UI" panose="020B0502040204020203" pitchFamily="34" charset="0"/>
                <a:cs typeface="Segoe UI" panose="020B0502040204020203" pitchFamily="34" charset="0"/>
              </a:rPr>
              <a:t>.</a:t>
            </a:r>
            <a:endParaRPr lang="en-IN" sz="1600" b="1" dirty="0">
              <a:latin typeface="Segoe UI" panose="020B0502040204020203" pitchFamily="34" charset="0"/>
              <a:cs typeface="Segoe UI" panose="020B0502040204020203" pitchFamily="34" charset="0"/>
            </a:endParaRPr>
          </a:p>
        </p:txBody>
      </p:sp>
      <p:cxnSp>
        <p:nvCxnSpPr>
          <p:cNvPr id="13" name="Straight Arrow Connector 12">
            <a:extLst>
              <a:ext uri="{FF2B5EF4-FFF2-40B4-BE49-F238E27FC236}">
                <a16:creationId xmlns:a16="http://schemas.microsoft.com/office/drawing/2014/main" id="{4F2D32E1-CBDC-88B9-4473-6EA276932145}"/>
              </a:ext>
            </a:extLst>
          </p:cNvPr>
          <p:cNvCxnSpPr>
            <a:cxnSpLocks/>
          </p:cNvCxnSpPr>
          <p:nvPr/>
        </p:nvCxnSpPr>
        <p:spPr>
          <a:xfrm>
            <a:off x="5929745" y="2013527"/>
            <a:ext cx="16124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DCF1BB8-11D1-C0DC-172B-CD2751812ED2}"/>
              </a:ext>
            </a:extLst>
          </p:cNvPr>
          <p:cNvGrpSpPr/>
          <p:nvPr/>
        </p:nvGrpSpPr>
        <p:grpSpPr>
          <a:xfrm>
            <a:off x="2002077" y="551413"/>
            <a:ext cx="8187847" cy="971080"/>
            <a:chOff x="2002077" y="551413"/>
            <a:chExt cx="8187847" cy="971080"/>
          </a:xfrm>
        </p:grpSpPr>
        <p:sp>
          <p:nvSpPr>
            <p:cNvPr id="16" name="TextBox 15">
              <a:extLst>
                <a:ext uri="{FF2B5EF4-FFF2-40B4-BE49-F238E27FC236}">
                  <a16:creationId xmlns:a16="http://schemas.microsoft.com/office/drawing/2014/main" id="{0BC52194-E030-95D5-6468-9310AF664C98}"/>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17" name="TextBox 16">
              <a:extLst>
                <a:ext uri="{FF2B5EF4-FFF2-40B4-BE49-F238E27FC236}">
                  <a16:creationId xmlns:a16="http://schemas.microsoft.com/office/drawing/2014/main" id="{C763BBDE-8A3C-BB33-C6A4-D371EE0DCD2B}"/>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CODING : SNOWFLAKE</a:t>
              </a:r>
            </a:p>
          </p:txBody>
        </p:sp>
      </p:grpSp>
      <p:pic>
        <p:nvPicPr>
          <p:cNvPr id="7" name="Picture 6">
            <a:extLst>
              <a:ext uri="{FF2B5EF4-FFF2-40B4-BE49-F238E27FC236}">
                <a16:creationId xmlns:a16="http://schemas.microsoft.com/office/drawing/2014/main" id="{39FB163B-C0C8-EFBD-45EC-E4B14313E983}"/>
              </a:ext>
            </a:extLst>
          </p:cNvPr>
          <p:cNvPicPr>
            <a:picLocks noChangeAspect="1"/>
          </p:cNvPicPr>
          <p:nvPr/>
        </p:nvPicPr>
        <p:blipFill>
          <a:blip r:embed="rId4"/>
          <a:stretch>
            <a:fillRect/>
          </a:stretch>
        </p:blipFill>
        <p:spPr>
          <a:xfrm>
            <a:off x="5246450" y="3475237"/>
            <a:ext cx="6566983" cy="1369233"/>
          </a:xfrm>
          <a:prstGeom prst="rect">
            <a:avLst/>
          </a:prstGeom>
          <a:ln w="19050">
            <a:solidFill>
              <a:schemeClr val="tx1"/>
            </a:solidFill>
          </a:ln>
        </p:spPr>
      </p:pic>
    </p:spTree>
    <p:extLst>
      <p:ext uri="{BB962C8B-B14F-4D97-AF65-F5344CB8AC3E}">
        <p14:creationId xmlns:p14="http://schemas.microsoft.com/office/powerpoint/2010/main" val="1430183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21CD69E8-B455-4C50-94FC-1E3940B61F22}"/>
              </a:ext>
            </a:extLst>
          </p:cNvPr>
          <p:cNvGrpSpPr/>
          <p:nvPr/>
        </p:nvGrpSpPr>
        <p:grpSpPr>
          <a:xfrm>
            <a:off x="824270" y="1706323"/>
            <a:ext cx="10543459" cy="3929375"/>
            <a:chOff x="928186" y="1895841"/>
            <a:chExt cx="10543459" cy="3929375"/>
          </a:xfrm>
        </p:grpSpPr>
        <p:pic>
          <p:nvPicPr>
            <p:cNvPr id="5" name="Picture 4">
              <a:extLst>
                <a:ext uri="{FF2B5EF4-FFF2-40B4-BE49-F238E27FC236}">
                  <a16:creationId xmlns:a16="http://schemas.microsoft.com/office/drawing/2014/main" id="{D50D460A-996F-B003-F71F-0BBD5E137E2C}"/>
                </a:ext>
              </a:extLst>
            </p:cNvPr>
            <p:cNvPicPr>
              <a:picLocks noChangeAspect="1"/>
            </p:cNvPicPr>
            <p:nvPr/>
          </p:nvPicPr>
          <p:blipFill>
            <a:blip r:embed="rId2"/>
            <a:stretch>
              <a:fillRect/>
            </a:stretch>
          </p:blipFill>
          <p:spPr>
            <a:xfrm>
              <a:off x="5999905" y="1895841"/>
              <a:ext cx="5471740" cy="3148114"/>
            </a:xfrm>
            <a:prstGeom prst="rect">
              <a:avLst/>
            </a:prstGeom>
            <a:ln w="19050">
              <a:solidFill>
                <a:schemeClr val="tx1"/>
              </a:solidFill>
            </a:ln>
          </p:spPr>
        </p:pic>
        <p:pic>
          <p:nvPicPr>
            <p:cNvPr id="7" name="Picture 6">
              <a:extLst>
                <a:ext uri="{FF2B5EF4-FFF2-40B4-BE49-F238E27FC236}">
                  <a16:creationId xmlns:a16="http://schemas.microsoft.com/office/drawing/2014/main" id="{B2BAF328-FB1E-3762-0C33-5FB15363D47B}"/>
                </a:ext>
              </a:extLst>
            </p:cNvPr>
            <p:cNvPicPr>
              <a:picLocks noChangeAspect="1"/>
            </p:cNvPicPr>
            <p:nvPr/>
          </p:nvPicPr>
          <p:blipFill rotWithShape="1">
            <a:blip r:embed="rId3"/>
            <a:srcRect r="10096"/>
            <a:stretch/>
          </p:blipFill>
          <p:spPr>
            <a:xfrm>
              <a:off x="928186" y="1895841"/>
              <a:ext cx="4919324" cy="3148114"/>
            </a:xfrm>
            <a:prstGeom prst="rect">
              <a:avLst/>
            </a:prstGeom>
            <a:ln w="19050">
              <a:solidFill>
                <a:schemeClr val="tx1"/>
              </a:solidFill>
            </a:ln>
          </p:spPr>
        </p:pic>
        <p:pic>
          <p:nvPicPr>
            <p:cNvPr id="8" name="Picture 7">
              <a:extLst>
                <a:ext uri="{FF2B5EF4-FFF2-40B4-BE49-F238E27FC236}">
                  <a16:creationId xmlns:a16="http://schemas.microsoft.com/office/drawing/2014/main" id="{5E578282-9581-F5DE-CD7B-EF6BEAF25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7673" y="5088026"/>
              <a:ext cx="3083669" cy="7371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604BB25-2EFD-AB6A-E818-A12A21C696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88" t="18096" r="9758" b="21618"/>
            <a:stretch/>
          </p:blipFill>
          <p:spPr bwMode="auto">
            <a:xfrm>
              <a:off x="1626106" y="5088026"/>
              <a:ext cx="3083668" cy="7292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Arrow: Right 2">
            <a:extLst>
              <a:ext uri="{FF2B5EF4-FFF2-40B4-BE49-F238E27FC236}">
                <a16:creationId xmlns:a16="http://schemas.microsoft.com/office/drawing/2014/main" id="{AABBAC47-4C30-2863-1B8B-F4977875B135}"/>
              </a:ext>
            </a:extLst>
          </p:cNvPr>
          <p:cNvSpPr/>
          <p:nvPr/>
        </p:nvSpPr>
        <p:spPr>
          <a:xfrm>
            <a:off x="5069138" y="5007627"/>
            <a:ext cx="1653702" cy="511031"/>
          </a:xfrm>
          <a:prstGeom prst="right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900522BE-DFC3-7626-B832-05DCAB9E4039}"/>
              </a:ext>
            </a:extLst>
          </p:cNvPr>
          <p:cNvSpPr/>
          <p:nvPr/>
        </p:nvSpPr>
        <p:spPr>
          <a:xfrm>
            <a:off x="-1" y="6439300"/>
            <a:ext cx="10086975"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EFA77EE3-2124-76C6-0A6C-BE71C51541A1}"/>
              </a:ext>
            </a:extLst>
          </p:cNvPr>
          <p:cNvGrpSpPr/>
          <p:nvPr/>
        </p:nvGrpSpPr>
        <p:grpSpPr>
          <a:xfrm>
            <a:off x="2002077" y="551413"/>
            <a:ext cx="8187847" cy="971080"/>
            <a:chOff x="2002077" y="551413"/>
            <a:chExt cx="8187847" cy="971080"/>
          </a:xfrm>
        </p:grpSpPr>
        <p:sp>
          <p:nvSpPr>
            <p:cNvPr id="12" name="TextBox 11">
              <a:extLst>
                <a:ext uri="{FF2B5EF4-FFF2-40B4-BE49-F238E27FC236}">
                  <a16:creationId xmlns:a16="http://schemas.microsoft.com/office/drawing/2014/main" id="{951296D7-C7F1-539B-3855-37E744004C29}"/>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13" name="TextBox 12">
              <a:extLst>
                <a:ext uri="{FF2B5EF4-FFF2-40B4-BE49-F238E27FC236}">
                  <a16:creationId xmlns:a16="http://schemas.microsoft.com/office/drawing/2014/main" id="{4ED65220-63C9-A67E-9B47-9900FA950DB5}"/>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RESULT</a:t>
              </a:r>
            </a:p>
          </p:txBody>
        </p:sp>
      </p:grpSp>
    </p:spTree>
    <p:extLst>
      <p:ext uri="{BB962C8B-B14F-4D97-AF65-F5344CB8AC3E}">
        <p14:creationId xmlns:p14="http://schemas.microsoft.com/office/powerpoint/2010/main" val="42333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7CCDBE-0E31-09FF-161E-7078AD191ED9}"/>
              </a:ext>
            </a:extLst>
          </p:cNvPr>
          <p:cNvSpPr/>
          <p:nvPr/>
        </p:nvSpPr>
        <p:spPr>
          <a:xfrm>
            <a:off x="0" y="6439300"/>
            <a:ext cx="1080135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512BACE-5805-67DA-7EB7-5AEAE1E21EE9}"/>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TESTING &amp; VALIDATION</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pic>
        <p:nvPicPr>
          <p:cNvPr id="10" name="Picture 9">
            <a:extLst>
              <a:ext uri="{FF2B5EF4-FFF2-40B4-BE49-F238E27FC236}">
                <a16:creationId xmlns:a16="http://schemas.microsoft.com/office/drawing/2014/main" id="{DB5924A6-B77E-7E65-C817-D74C1528C2CB}"/>
              </a:ext>
            </a:extLst>
          </p:cNvPr>
          <p:cNvPicPr>
            <a:picLocks noChangeAspect="1"/>
          </p:cNvPicPr>
          <p:nvPr/>
        </p:nvPicPr>
        <p:blipFill rotWithShape="1">
          <a:blip r:embed="rId2"/>
          <a:srcRect l="1378" r="6478"/>
          <a:stretch/>
        </p:blipFill>
        <p:spPr>
          <a:xfrm>
            <a:off x="1028700" y="1476718"/>
            <a:ext cx="5162550" cy="4368182"/>
          </a:xfrm>
          <a:prstGeom prst="rect">
            <a:avLst/>
          </a:prstGeom>
          <a:ln w="19050">
            <a:solidFill>
              <a:schemeClr val="tx1"/>
            </a:solidFill>
          </a:ln>
        </p:spPr>
      </p:pic>
      <p:sp>
        <p:nvSpPr>
          <p:cNvPr id="12" name="TextBox 11">
            <a:extLst>
              <a:ext uri="{FF2B5EF4-FFF2-40B4-BE49-F238E27FC236}">
                <a16:creationId xmlns:a16="http://schemas.microsoft.com/office/drawing/2014/main" id="{79177CAA-3E58-02D6-C20F-4452B51F13A2}"/>
              </a:ext>
            </a:extLst>
          </p:cNvPr>
          <p:cNvSpPr txBox="1"/>
          <p:nvPr/>
        </p:nvSpPr>
        <p:spPr>
          <a:xfrm>
            <a:off x="6410325" y="1975572"/>
            <a:ext cx="4752975" cy="3370474"/>
          </a:xfrm>
          <a:prstGeom prst="rect">
            <a:avLst/>
          </a:prstGeom>
          <a:noFill/>
        </p:spPr>
        <p:txBody>
          <a:bodyPr wrap="square">
            <a:spAutoFit/>
          </a:bodyPr>
          <a:lstStyle/>
          <a:p>
            <a:pPr algn="l" fontAlgn="base"/>
            <a:r>
              <a:rPr lang="en-US" sz="1600" b="0" i="0" dirty="0">
                <a:solidFill>
                  <a:srgbClr val="000000"/>
                </a:solidFill>
                <a:effectLst/>
                <a:latin typeface="Segoe UI" panose="020B0502040204020203" pitchFamily="34" charset="0"/>
                <a:cs typeface="Segoe UI" panose="020B0502040204020203" pitchFamily="34" charset="0"/>
              </a:rPr>
              <a:t>Firstly, we perform integration testing, by listing the </a:t>
            </a:r>
            <a:r>
              <a:rPr lang="en-US" sz="1600" dirty="0">
                <a:solidFill>
                  <a:srgbClr val="000000"/>
                </a:solidFill>
                <a:latin typeface="Segoe UI" panose="020B0502040204020203" pitchFamily="34" charset="0"/>
                <a:cs typeface="Segoe UI" panose="020B0502040204020203" pitchFamily="34" charset="0"/>
              </a:rPr>
              <a:t>stage SF_ST before loading the data in snowflake.</a:t>
            </a:r>
            <a:endParaRPr lang="en-US" sz="1600" b="0" i="0" dirty="0">
              <a:solidFill>
                <a:srgbClr val="000000"/>
              </a:solidFill>
              <a:effectLst/>
              <a:latin typeface="Segoe UI" panose="020B0502040204020203" pitchFamily="34" charset="0"/>
              <a:cs typeface="Segoe UI" panose="020B0502040204020203" pitchFamily="34" charset="0"/>
            </a:endParaRPr>
          </a:p>
          <a:p>
            <a:pPr algn="l" fontAlgn="base"/>
            <a:endParaRPr lang="en-US" sz="1600" dirty="0">
              <a:solidFill>
                <a:srgbClr val="000000"/>
              </a:solidFill>
              <a:latin typeface="Segoe UI" panose="020B0502040204020203" pitchFamily="34" charset="0"/>
              <a:cs typeface="Segoe UI" panose="020B0502040204020203" pitchFamily="34" charset="0"/>
            </a:endParaRPr>
          </a:p>
          <a:p>
            <a:pPr algn="l" fontAlgn="base"/>
            <a:r>
              <a:rPr lang="en-US" sz="1600" b="0" i="0" dirty="0">
                <a:solidFill>
                  <a:srgbClr val="000000"/>
                </a:solidFill>
                <a:effectLst/>
                <a:latin typeface="Segoe UI" panose="020B0502040204020203" pitchFamily="34" charset="0"/>
                <a:cs typeface="Segoe UI" panose="020B0502040204020203" pitchFamily="34" charset="0"/>
              </a:rPr>
              <a:t>Then we perform range of testing like:</a:t>
            </a:r>
          </a:p>
          <a:p>
            <a:pPr algn="l" fontAlgn="base"/>
            <a:r>
              <a:rPr lang="en-US" sz="1600" b="0" i="0" dirty="0">
                <a:solidFill>
                  <a:srgbClr val="000000"/>
                </a:solidFill>
                <a:effectLst/>
                <a:latin typeface="Segoe UI" panose="020B0502040204020203" pitchFamily="34" charset="0"/>
                <a:cs typeface="Segoe UI" panose="020B0502040204020203" pitchFamily="34" charset="0"/>
              </a:rPr>
              <a:t> </a:t>
            </a:r>
          </a:p>
          <a:p>
            <a:pPr marL="342900" indent="-342900" algn="l" fontAlgn="base">
              <a:lnSpc>
                <a:spcPct val="150000"/>
              </a:lnSpc>
              <a:buFont typeface="+mj-lt"/>
              <a:buAutoNum type="arabicPeriod"/>
            </a:pPr>
            <a:r>
              <a:rPr lang="en-US" sz="1600" b="0" i="0" dirty="0">
                <a:solidFill>
                  <a:srgbClr val="000000"/>
                </a:solidFill>
                <a:effectLst/>
                <a:latin typeface="Segoe UI" panose="020B0502040204020203" pitchFamily="34" charset="0"/>
                <a:cs typeface="Segoe UI" panose="020B0502040204020203" pitchFamily="34" charset="0"/>
              </a:rPr>
              <a:t>Testing specific column values.</a:t>
            </a:r>
          </a:p>
          <a:p>
            <a:pPr marL="342900" indent="-342900" algn="l" fontAlgn="base">
              <a:lnSpc>
                <a:spcPct val="150000"/>
              </a:lnSpc>
              <a:buFont typeface="+mj-lt"/>
              <a:buAutoNum type="arabicPeriod"/>
            </a:pPr>
            <a:r>
              <a:rPr lang="en-US" sz="1600" b="0" i="0" dirty="0">
                <a:solidFill>
                  <a:srgbClr val="000000"/>
                </a:solidFill>
                <a:effectLst/>
                <a:latin typeface="Segoe UI" panose="020B0502040204020203" pitchFamily="34" charset="0"/>
                <a:cs typeface="Segoe UI" panose="020B0502040204020203" pitchFamily="34" charset="0"/>
              </a:rPr>
              <a:t>Checking data uniqueness.</a:t>
            </a:r>
          </a:p>
          <a:p>
            <a:pPr marL="342900" indent="-342900" algn="l" fontAlgn="base">
              <a:lnSpc>
                <a:spcPct val="150000"/>
              </a:lnSpc>
              <a:buFont typeface="+mj-lt"/>
              <a:buAutoNum type="arabicPeriod"/>
            </a:pPr>
            <a:r>
              <a:rPr lang="en-US" sz="1600" b="0" i="0" dirty="0">
                <a:solidFill>
                  <a:srgbClr val="000000"/>
                </a:solidFill>
                <a:effectLst/>
                <a:latin typeface="Segoe UI" panose="020B0502040204020203" pitchFamily="34" charset="0"/>
                <a:cs typeface="Segoe UI" panose="020B0502040204020203" pitchFamily="34" charset="0"/>
              </a:rPr>
              <a:t>Testing for NULL values.</a:t>
            </a:r>
          </a:p>
          <a:p>
            <a:pPr marL="342900" indent="-342900" algn="l" fontAlgn="base">
              <a:lnSpc>
                <a:spcPct val="150000"/>
              </a:lnSpc>
              <a:buFont typeface="+mj-lt"/>
              <a:buAutoNum type="arabicPeriod"/>
            </a:pPr>
            <a:r>
              <a:rPr lang="en-US" sz="1600" b="0" i="0" dirty="0">
                <a:solidFill>
                  <a:srgbClr val="000000"/>
                </a:solidFill>
                <a:effectLst/>
                <a:latin typeface="Segoe UI" panose="020B0502040204020203" pitchFamily="34" charset="0"/>
                <a:cs typeface="Segoe UI" panose="020B0502040204020203" pitchFamily="34" charset="0"/>
              </a:rPr>
              <a:t>Performing data aggregation.</a:t>
            </a:r>
          </a:p>
          <a:p>
            <a:pPr marL="342900" indent="-342900" algn="l" fontAlgn="base">
              <a:lnSpc>
                <a:spcPct val="150000"/>
              </a:lnSpc>
              <a:buFont typeface="+mj-lt"/>
              <a:buAutoNum type="arabicPeriod"/>
            </a:pPr>
            <a:r>
              <a:rPr lang="en-US" sz="1600" b="0" i="0" dirty="0">
                <a:solidFill>
                  <a:srgbClr val="000000"/>
                </a:solidFill>
                <a:effectLst/>
                <a:latin typeface="Segoe UI" panose="020B0502040204020203" pitchFamily="34" charset="0"/>
                <a:cs typeface="Segoe UI" panose="020B0502040204020203" pitchFamily="34" charset="0"/>
              </a:rPr>
              <a:t>Verifying data transformations.</a:t>
            </a:r>
          </a:p>
        </p:txBody>
      </p:sp>
    </p:spTree>
    <p:extLst>
      <p:ext uri="{BB962C8B-B14F-4D97-AF65-F5344CB8AC3E}">
        <p14:creationId xmlns:p14="http://schemas.microsoft.com/office/powerpoint/2010/main" val="85494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29137"/>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7EA36FF-C994-5C3D-BB93-412433487386}"/>
              </a:ext>
            </a:extLst>
          </p:cNvPr>
          <p:cNvSpPr txBox="1"/>
          <p:nvPr/>
        </p:nvSpPr>
        <p:spPr>
          <a:xfrm>
            <a:off x="967050" y="3617529"/>
            <a:ext cx="1789353" cy="923330"/>
          </a:xfrm>
          <a:prstGeom prst="rect">
            <a:avLst/>
          </a:prstGeom>
          <a:noFill/>
        </p:spPr>
        <p:txBody>
          <a:bodyPr wrap="square" lIns="91440" tIns="45720" rIns="91440" bIns="45720" anchor="t">
            <a:spAutoFit/>
          </a:bodyPr>
          <a:lstStyle/>
          <a:p>
            <a:pPr algn="ctr"/>
            <a:r>
              <a:rPr lang="en-US" b="1" dirty="0">
                <a:latin typeface="Segoe UI"/>
                <a:cs typeface="Calibri"/>
              </a:rPr>
              <a:t>Analysis &amp; </a:t>
            </a:r>
            <a:endParaRPr lang="en-US" dirty="0">
              <a:latin typeface="Segoe UI"/>
              <a:cs typeface="Calibri"/>
            </a:endParaRPr>
          </a:p>
          <a:p>
            <a:pPr algn="ctr"/>
            <a:r>
              <a:rPr lang="en-US" b="1" dirty="0">
                <a:latin typeface="Segoe UI"/>
                <a:cs typeface="Calibri"/>
              </a:rPr>
              <a:t>Requirement Gathering</a:t>
            </a:r>
            <a:endParaRPr lang="en-US" dirty="0">
              <a:latin typeface="Segoe UI"/>
              <a:cs typeface="Calibri"/>
            </a:endParaRPr>
          </a:p>
        </p:txBody>
      </p:sp>
      <p:grpSp>
        <p:nvGrpSpPr>
          <p:cNvPr id="21" name="Group 20">
            <a:extLst>
              <a:ext uri="{FF2B5EF4-FFF2-40B4-BE49-F238E27FC236}">
                <a16:creationId xmlns:a16="http://schemas.microsoft.com/office/drawing/2014/main" id="{4E09FCAF-C983-0292-4526-3DE221EADB98}"/>
              </a:ext>
            </a:extLst>
          </p:cNvPr>
          <p:cNvGrpSpPr/>
          <p:nvPr/>
        </p:nvGrpSpPr>
        <p:grpSpPr>
          <a:xfrm>
            <a:off x="1414406" y="2493249"/>
            <a:ext cx="862109" cy="818379"/>
            <a:chOff x="1530865" y="675643"/>
            <a:chExt cx="1407507" cy="1336112"/>
          </a:xfrm>
        </p:grpSpPr>
        <p:sp>
          <p:nvSpPr>
            <p:cNvPr id="2" name="Rectangle: Rounded Corners 1">
              <a:extLst>
                <a:ext uri="{FF2B5EF4-FFF2-40B4-BE49-F238E27FC236}">
                  <a16:creationId xmlns:a16="http://schemas.microsoft.com/office/drawing/2014/main" id="{3A37A1E9-4373-E3EE-97BA-FF59B3075C10}"/>
                </a:ext>
              </a:extLst>
            </p:cNvPr>
            <p:cNvSpPr/>
            <p:nvPr/>
          </p:nvSpPr>
          <p:spPr>
            <a:xfrm>
              <a:off x="1530865" y="675643"/>
              <a:ext cx="1407507" cy="1336112"/>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2" name="Graphic 11" descr="Research with solid fill">
              <a:extLst>
                <a:ext uri="{FF2B5EF4-FFF2-40B4-BE49-F238E27FC236}">
                  <a16:creationId xmlns:a16="http://schemas.microsoft.com/office/drawing/2014/main" id="{AAE6FCA1-6F56-5DBF-31AD-C87376B42B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7898" y="886499"/>
              <a:ext cx="914400" cy="914400"/>
            </a:xfrm>
            <a:prstGeom prst="rect">
              <a:avLst/>
            </a:prstGeom>
          </p:spPr>
        </p:pic>
      </p:grpSp>
      <p:grpSp>
        <p:nvGrpSpPr>
          <p:cNvPr id="17" name="Group 16">
            <a:extLst>
              <a:ext uri="{FF2B5EF4-FFF2-40B4-BE49-F238E27FC236}">
                <a16:creationId xmlns:a16="http://schemas.microsoft.com/office/drawing/2014/main" id="{DC1E239A-CDD3-BCD6-DA39-6E6C69FE0A2F}"/>
              </a:ext>
            </a:extLst>
          </p:cNvPr>
          <p:cNvGrpSpPr/>
          <p:nvPr/>
        </p:nvGrpSpPr>
        <p:grpSpPr>
          <a:xfrm>
            <a:off x="3472079" y="2495561"/>
            <a:ext cx="862109" cy="818379"/>
            <a:chOff x="4913889" y="675643"/>
            <a:chExt cx="1407507" cy="1336112"/>
          </a:xfrm>
        </p:grpSpPr>
        <p:sp>
          <p:nvSpPr>
            <p:cNvPr id="8" name="Rectangle: Rounded Corners 7">
              <a:extLst>
                <a:ext uri="{FF2B5EF4-FFF2-40B4-BE49-F238E27FC236}">
                  <a16:creationId xmlns:a16="http://schemas.microsoft.com/office/drawing/2014/main" id="{F47C7F48-9CE4-087F-D8BB-607AEA54A34B}"/>
                </a:ext>
              </a:extLst>
            </p:cNvPr>
            <p:cNvSpPr/>
            <p:nvPr/>
          </p:nvSpPr>
          <p:spPr>
            <a:xfrm>
              <a:off x="4913889" y="675643"/>
              <a:ext cx="1407507" cy="1336112"/>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4" name="Graphic 13" descr="Layers Design with solid fill">
              <a:extLst>
                <a:ext uri="{FF2B5EF4-FFF2-40B4-BE49-F238E27FC236}">
                  <a16:creationId xmlns:a16="http://schemas.microsoft.com/office/drawing/2014/main" id="{28EE24B0-C675-8E3F-AED3-87D3CC58E5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0693" y="886499"/>
              <a:ext cx="914400" cy="914400"/>
            </a:xfrm>
            <a:prstGeom prst="rect">
              <a:avLst/>
            </a:prstGeom>
          </p:spPr>
        </p:pic>
      </p:grpSp>
      <p:sp>
        <p:nvSpPr>
          <p:cNvPr id="15" name="TextBox 14">
            <a:extLst>
              <a:ext uri="{FF2B5EF4-FFF2-40B4-BE49-F238E27FC236}">
                <a16:creationId xmlns:a16="http://schemas.microsoft.com/office/drawing/2014/main" id="{C0472ACD-615F-FB24-81F7-902127D5190C}"/>
              </a:ext>
            </a:extLst>
          </p:cNvPr>
          <p:cNvSpPr txBox="1"/>
          <p:nvPr/>
        </p:nvSpPr>
        <p:spPr>
          <a:xfrm>
            <a:off x="3214661" y="3617530"/>
            <a:ext cx="14588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Segoe UI"/>
                <a:cs typeface="Arial"/>
              </a:rPr>
              <a:t>Design &amp; Approval </a:t>
            </a:r>
            <a:r>
              <a:rPr lang="en-US" dirty="0">
                <a:latin typeface="Segoe UI"/>
                <a:cs typeface="Arial"/>
              </a:rPr>
              <a:t>​</a:t>
            </a:r>
            <a:endParaRPr lang="en-US" sz="1600" dirty="0">
              <a:cs typeface="Calibri" panose="020F0502020204030204"/>
            </a:endParaRPr>
          </a:p>
        </p:txBody>
      </p:sp>
      <p:grpSp>
        <p:nvGrpSpPr>
          <p:cNvPr id="19" name="Group 18">
            <a:extLst>
              <a:ext uri="{FF2B5EF4-FFF2-40B4-BE49-F238E27FC236}">
                <a16:creationId xmlns:a16="http://schemas.microsoft.com/office/drawing/2014/main" id="{5CF2B15F-ADA3-E519-2C19-EEF7586C6864}"/>
              </a:ext>
            </a:extLst>
          </p:cNvPr>
          <p:cNvGrpSpPr/>
          <p:nvPr/>
        </p:nvGrpSpPr>
        <p:grpSpPr>
          <a:xfrm>
            <a:off x="5624720" y="2493249"/>
            <a:ext cx="862109" cy="818379"/>
            <a:chOff x="8966899" y="675643"/>
            <a:chExt cx="1407507" cy="1336112"/>
          </a:xfrm>
        </p:grpSpPr>
        <p:sp>
          <p:nvSpPr>
            <p:cNvPr id="6" name="Rectangle: Rounded Corners 5">
              <a:extLst>
                <a:ext uri="{FF2B5EF4-FFF2-40B4-BE49-F238E27FC236}">
                  <a16:creationId xmlns:a16="http://schemas.microsoft.com/office/drawing/2014/main" id="{390638D3-0140-945C-0F6A-BA6683ED0221}"/>
                </a:ext>
              </a:extLst>
            </p:cNvPr>
            <p:cNvSpPr/>
            <p:nvPr/>
          </p:nvSpPr>
          <p:spPr>
            <a:xfrm>
              <a:off x="8966899" y="675643"/>
              <a:ext cx="1407507" cy="1336112"/>
            </a:xfrm>
            <a:prstGeom prst="roundRect">
              <a:avLst/>
            </a:prstGeom>
            <a:noFill/>
            <a:ln w="38100">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6" name="Graphic 15" descr="Programmer female with solid fill">
              <a:extLst>
                <a:ext uri="{FF2B5EF4-FFF2-40B4-BE49-F238E27FC236}">
                  <a16:creationId xmlns:a16="http://schemas.microsoft.com/office/drawing/2014/main" id="{CB47DBAC-0F43-5C9A-6221-2534A459FC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5441" y="886499"/>
              <a:ext cx="914400" cy="914400"/>
            </a:xfrm>
            <a:prstGeom prst="rect">
              <a:avLst/>
            </a:prstGeom>
          </p:spPr>
        </p:pic>
      </p:grpSp>
      <p:sp>
        <p:nvSpPr>
          <p:cNvPr id="18" name="TextBox 17">
            <a:extLst>
              <a:ext uri="{FF2B5EF4-FFF2-40B4-BE49-F238E27FC236}">
                <a16:creationId xmlns:a16="http://schemas.microsoft.com/office/drawing/2014/main" id="{6126DEB4-0BC5-7FEC-1E55-938C476575B6}"/>
              </a:ext>
            </a:extLst>
          </p:cNvPr>
          <p:cNvSpPr txBox="1"/>
          <p:nvPr/>
        </p:nvSpPr>
        <p:spPr>
          <a:xfrm>
            <a:off x="5062220" y="3617529"/>
            <a:ext cx="20675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Segoe UI"/>
              </a:rPr>
              <a:t>Implementation &amp; Coding</a:t>
            </a:r>
            <a:endParaRPr lang="en-US" sz="1600" dirty="0">
              <a:cs typeface="Calibri" panose="020F0502020204030204"/>
            </a:endParaRPr>
          </a:p>
        </p:txBody>
      </p:sp>
      <p:grpSp>
        <p:nvGrpSpPr>
          <p:cNvPr id="30" name="Group 29">
            <a:extLst>
              <a:ext uri="{FF2B5EF4-FFF2-40B4-BE49-F238E27FC236}">
                <a16:creationId xmlns:a16="http://schemas.microsoft.com/office/drawing/2014/main" id="{CCC2F653-3CB9-F760-5415-147959518F06}"/>
              </a:ext>
            </a:extLst>
          </p:cNvPr>
          <p:cNvGrpSpPr/>
          <p:nvPr/>
        </p:nvGrpSpPr>
        <p:grpSpPr>
          <a:xfrm>
            <a:off x="7757549" y="2495226"/>
            <a:ext cx="862109" cy="818379"/>
            <a:chOff x="2670289" y="1209157"/>
            <a:chExt cx="862109" cy="818379"/>
          </a:xfrm>
        </p:grpSpPr>
        <p:sp>
          <p:nvSpPr>
            <p:cNvPr id="23" name="Rectangle: Rounded Corners 22">
              <a:extLst>
                <a:ext uri="{FF2B5EF4-FFF2-40B4-BE49-F238E27FC236}">
                  <a16:creationId xmlns:a16="http://schemas.microsoft.com/office/drawing/2014/main" id="{8D9B1BAE-0E03-E067-44C6-294AC21A1A20}"/>
                </a:ext>
              </a:extLst>
            </p:cNvPr>
            <p:cNvSpPr/>
            <p:nvPr/>
          </p:nvSpPr>
          <p:spPr>
            <a:xfrm>
              <a:off x="2670289" y="1209157"/>
              <a:ext cx="862109" cy="818379"/>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9" name="Graphic 28" descr="Checkmark with solid fill">
              <a:extLst>
                <a:ext uri="{FF2B5EF4-FFF2-40B4-BE49-F238E27FC236}">
                  <a16:creationId xmlns:a16="http://schemas.microsoft.com/office/drawing/2014/main" id="{BB84270B-4A55-32FD-8811-0C2EA0070C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9818" y="1364341"/>
              <a:ext cx="508011" cy="508011"/>
            </a:xfrm>
            <a:prstGeom prst="rect">
              <a:avLst/>
            </a:prstGeom>
          </p:spPr>
        </p:pic>
      </p:grpSp>
      <p:sp>
        <p:nvSpPr>
          <p:cNvPr id="31" name="TextBox 30">
            <a:extLst>
              <a:ext uri="{FF2B5EF4-FFF2-40B4-BE49-F238E27FC236}">
                <a16:creationId xmlns:a16="http://schemas.microsoft.com/office/drawing/2014/main" id="{5E22D9A6-5CF7-CECB-2B9E-31CAD37828FC}"/>
              </a:ext>
            </a:extLst>
          </p:cNvPr>
          <p:cNvSpPr txBox="1"/>
          <p:nvPr/>
        </p:nvSpPr>
        <p:spPr>
          <a:xfrm>
            <a:off x="7518527" y="3642571"/>
            <a:ext cx="13401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Segoe UI"/>
                <a:cs typeface="Calibri" panose="020F0502020204030204"/>
              </a:rPr>
              <a:t>Testing &amp; Validation </a:t>
            </a:r>
            <a:endParaRPr lang="en-US" sz="1600" dirty="0">
              <a:cs typeface="Calibri" panose="020F0502020204030204"/>
            </a:endParaRPr>
          </a:p>
        </p:txBody>
      </p:sp>
      <p:sp>
        <p:nvSpPr>
          <p:cNvPr id="26" name="Rectangle: Rounded Corners 25">
            <a:extLst>
              <a:ext uri="{FF2B5EF4-FFF2-40B4-BE49-F238E27FC236}">
                <a16:creationId xmlns:a16="http://schemas.microsoft.com/office/drawing/2014/main" id="{33746ADF-150D-12E2-480C-C2B689615482}"/>
              </a:ext>
            </a:extLst>
          </p:cNvPr>
          <p:cNvSpPr/>
          <p:nvPr/>
        </p:nvSpPr>
        <p:spPr>
          <a:xfrm>
            <a:off x="9872055" y="2493249"/>
            <a:ext cx="862109" cy="818379"/>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1" name="Graphic 10" descr="Angel face outline with solid fill">
            <a:extLst>
              <a:ext uri="{FF2B5EF4-FFF2-40B4-BE49-F238E27FC236}">
                <a16:creationId xmlns:a16="http://schemas.microsoft.com/office/drawing/2014/main" id="{B8CC877F-6F43-512F-B374-FFC3E78161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20036" y="2619365"/>
            <a:ext cx="566147" cy="566147"/>
          </a:xfrm>
          <a:prstGeom prst="rect">
            <a:avLst/>
          </a:prstGeom>
        </p:spPr>
      </p:pic>
      <p:sp>
        <p:nvSpPr>
          <p:cNvPr id="20" name="TextBox 19">
            <a:extLst>
              <a:ext uri="{FF2B5EF4-FFF2-40B4-BE49-F238E27FC236}">
                <a16:creationId xmlns:a16="http://schemas.microsoft.com/office/drawing/2014/main" id="{CCF0533F-F819-31F9-7A75-767CC815B9A8}"/>
              </a:ext>
            </a:extLst>
          </p:cNvPr>
          <p:cNvSpPr txBox="1"/>
          <p:nvPr/>
        </p:nvSpPr>
        <p:spPr>
          <a:xfrm>
            <a:off x="9536174" y="3642571"/>
            <a:ext cx="1533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Segoe UI"/>
                <a:cs typeface="Calibri" panose="020F0502020204030204"/>
              </a:rPr>
              <a:t>Conclusion</a:t>
            </a:r>
          </a:p>
        </p:txBody>
      </p:sp>
      <p:sp>
        <p:nvSpPr>
          <p:cNvPr id="28" name="Rectangle 27">
            <a:extLst>
              <a:ext uri="{FF2B5EF4-FFF2-40B4-BE49-F238E27FC236}">
                <a16:creationId xmlns:a16="http://schemas.microsoft.com/office/drawing/2014/main" id="{8263CB2D-AFF4-50C2-7B83-345487ACF829}"/>
              </a:ext>
            </a:extLst>
          </p:cNvPr>
          <p:cNvSpPr/>
          <p:nvPr/>
        </p:nvSpPr>
        <p:spPr>
          <a:xfrm>
            <a:off x="0" y="6439300"/>
            <a:ext cx="61223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8669FBE6-CD7D-7C66-ED51-0CDC7755A314}"/>
              </a:ext>
            </a:extLst>
          </p:cNvPr>
          <p:cNvSpPr txBox="1"/>
          <p:nvPr/>
        </p:nvSpPr>
        <p:spPr>
          <a:xfrm>
            <a:off x="1498913" y="551413"/>
            <a:ext cx="9194175" cy="584775"/>
          </a:xfrm>
          <a:prstGeom prst="rect">
            <a:avLst/>
          </a:prstGeom>
          <a:noFill/>
        </p:spPr>
        <p:txBody>
          <a:bodyPr wrap="square" rtlCol="0">
            <a:spAutoFit/>
          </a:bodyPr>
          <a:lstStyle/>
          <a:p>
            <a:pPr algn="ctr"/>
            <a:r>
              <a:rPr lang="en-US" sz="3200" b="1" dirty="0">
                <a:solidFill>
                  <a:srgbClr val="002060"/>
                </a:solidFill>
                <a:latin typeface="Segoe UI" panose="020B0502040204020203" pitchFamily="34" charset="0"/>
                <a:cs typeface="Segoe UI" panose="020B0502040204020203" pitchFamily="34" charset="0"/>
              </a:rPr>
              <a:t>CONTENT</a:t>
            </a:r>
          </a:p>
        </p:txBody>
      </p:sp>
    </p:spTree>
    <p:extLst>
      <p:ext uri="{BB962C8B-B14F-4D97-AF65-F5344CB8AC3E}">
        <p14:creationId xmlns:p14="http://schemas.microsoft.com/office/powerpoint/2010/main" val="152390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9C34A27-FF2F-8082-5ACB-0CA9DE794652}"/>
              </a:ext>
            </a:extLst>
          </p:cNvPr>
          <p:cNvSpPr txBox="1"/>
          <p:nvPr/>
        </p:nvSpPr>
        <p:spPr>
          <a:xfrm>
            <a:off x="4429476" y="551413"/>
            <a:ext cx="3333049"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Segoe UI"/>
              </a:rPr>
              <a:t>CONCLUSION</a:t>
            </a:r>
            <a:endParaRPr lang="en-US" sz="3200" b="1" dirty="0">
              <a:solidFill>
                <a:srgbClr val="00206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BE905C8D-9B6B-97D0-41AD-9145396C7E12}"/>
              </a:ext>
            </a:extLst>
          </p:cNvPr>
          <p:cNvSpPr/>
          <p:nvPr/>
        </p:nvSpPr>
        <p:spPr>
          <a:xfrm>
            <a:off x="0" y="6439300"/>
            <a:ext cx="1162050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Smooth Teradata to Snowflake migration | BryteFlow">
            <a:extLst>
              <a:ext uri="{FF2B5EF4-FFF2-40B4-BE49-F238E27FC236}">
                <a16:creationId xmlns:a16="http://schemas.microsoft.com/office/drawing/2014/main" id="{A6BFD774-4EB0-97B3-DADB-8ACC6D39E35D}"/>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backgroundRemoval t="459" b="98624" l="2165" r="95238">
                        <a14:foregroundMark x1="12121" y1="41284" x2="24242" y2="43119"/>
                        <a14:foregroundMark x1="14286" y1="46330" x2="25108" y2="46789"/>
                        <a14:foregroundMark x1="25108" y1="46789" x2="25541" y2="46330"/>
                        <a14:foregroundMark x1="13420" y1="51835" x2="25108" y2="51376"/>
                        <a14:foregroundMark x1="25108" y1="51376" x2="25108" y2="51376"/>
                        <a14:foregroundMark x1="12121" y1="56881" x2="20346" y2="59174"/>
                        <a14:foregroundMark x1="20346" y1="59174" x2="27273" y2="56881"/>
                        <a14:foregroundMark x1="27273" y1="56881" x2="27706" y2="56422"/>
                        <a14:foregroundMark x1="24242" y1="40367" x2="19913" y2="37156"/>
                        <a14:foregroundMark x1="27706" y1="38073" x2="25974" y2="43578"/>
                        <a14:foregroundMark x1="8658" y1="29358" x2="6926" y2="50917"/>
                        <a14:foregroundMark x1="3030" y1="41743" x2="3030" y2="53211"/>
                        <a14:foregroundMark x1="20346" y1="52752" x2="32900" y2="50917"/>
                        <a14:foregroundMark x1="32900" y1="50917" x2="33333" y2="50917"/>
                        <a14:foregroundMark x1="26840" y1="6422" x2="49784" y2="7798"/>
                        <a14:foregroundMark x1="49784" y1="7798" x2="58874" y2="6881"/>
                        <a14:foregroundMark x1="46753" y1="3670" x2="55844" y2="5505"/>
                        <a14:foregroundMark x1="55844" y1="5505" x2="56277" y2="5505"/>
                        <a14:foregroundMark x1="47619" y1="1376" x2="47619" y2="1376"/>
                        <a14:foregroundMark x1="38528" y1="93119" x2="56277" y2="94037"/>
                        <a14:foregroundMark x1="56277" y1="94037" x2="63203" y2="94037"/>
                        <a14:foregroundMark x1="45022" y1="98624" x2="48918" y2="98165"/>
                        <a14:foregroundMark x1="88745" y1="70642" x2="90476" y2="67890"/>
                        <a14:foregroundMark x1="74459" y1="38532" x2="74026" y2="38532"/>
                        <a14:foregroundMark x1="67965" y1="37156" x2="75325" y2="38532"/>
                        <a14:foregroundMark x1="75325" y1="38532" x2="74892" y2="32569"/>
                        <a14:foregroundMark x1="42857" y1="45413" x2="42857" y2="45413"/>
                        <a14:foregroundMark x1="43290" y1="45872" x2="41558" y2="43578"/>
                        <a14:foregroundMark x1="50216" y1="53211" x2="48918" y2="50459"/>
                        <a14:foregroundMark x1="48052" y1="52752" x2="45022" y2="52752"/>
                        <a14:foregroundMark x1="11688" y1="48624" x2="27273" y2="47706"/>
                        <a14:foregroundMark x1="81385" y1="37615" x2="84415" y2="39220"/>
                        <a14:foregroundMark x1="73409" y1="54392" x2="74026" y2="55046"/>
                        <a14:foregroundMark x1="81818" y1="55963" x2="83117" y2="54128"/>
                        <a14:foregroundMark x1="86147" y1="46330" x2="87013" y2="45413"/>
                        <a14:foregroundMark x1="85714" y1="46789" x2="86147" y2="46330"/>
                        <a14:foregroundMark x1="69202" y1="46330" x2="68831" y2="47706"/>
                        <a14:foregroundMark x1="69697" y1="44495" x2="69202" y2="46330"/>
                        <a14:foregroundMark x1="64935" y1="50000" x2="66667" y2="49541"/>
                        <a14:foregroundMark x1="79654" y1="45413" x2="80087" y2="46330"/>
                        <a14:backgroundMark x1="90476" y1="32110" x2="97403" y2="35780"/>
                        <a14:backgroundMark x1="97403" y1="35780" x2="97403" y2="36239"/>
                        <a14:backgroundMark x1="78355" y1="46330" x2="78355" y2="46330"/>
                      </a14:backgroundRemoval>
                    </a14:imgEffect>
                  </a14:imgLayer>
                </a14:imgProps>
              </a:ext>
              <a:ext uri="{28A0092B-C50C-407E-A947-70E740481C1C}">
                <a14:useLocalDpi xmlns:a14="http://schemas.microsoft.com/office/drawing/2010/main" val="0"/>
              </a:ext>
            </a:extLst>
          </a:blip>
          <a:srcRect/>
          <a:stretch>
            <a:fillRect/>
          </a:stretch>
        </p:blipFill>
        <p:spPr bwMode="auto">
          <a:xfrm>
            <a:off x="3636859" y="1472871"/>
            <a:ext cx="4905836" cy="46297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4060E4-AD00-8401-E1DB-7ADB30E07DD7}"/>
              </a:ext>
            </a:extLst>
          </p:cNvPr>
          <p:cNvSpPr txBox="1"/>
          <p:nvPr/>
        </p:nvSpPr>
        <p:spPr>
          <a:xfrm>
            <a:off x="1955522" y="1548509"/>
            <a:ext cx="8268510" cy="4109138"/>
          </a:xfrm>
          <a:prstGeom prst="rect">
            <a:avLst/>
          </a:prstGeom>
          <a:noFill/>
        </p:spPr>
        <p:txBody>
          <a:bodyPr wrap="square">
            <a:spAutoFit/>
          </a:bodyPr>
          <a:lstStyle/>
          <a:p>
            <a:pPr algn="ctr">
              <a:lnSpc>
                <a:spcPct val="150000"/>
              </a:lnSpc>
            </a:pPr>
            <a:r>
              <a:rPr lang="en-US" sz="1600" dirty="0">
                <a:latin typeface="Segoe UI" panose="020B0502040204020203" pitchFamily="34" charset="0"/>
                <a:cs typeface="Segoe UI" panose="020B0502040204020203" pitchFamily="34" charset="0"/>
              </a:rPr>
              <a:t>Finally, </a:t>
            </a:r>
            <a:r>
              <a:rPr lang="en-US" sz="1600" b="1" dirty="0">
                <a:latin typeface="Segoe UI" panose="020B0502040204020203" pitchFamily="34" charset="0"/>
                <a:cs typeface="Segoe UI" panose="020B0502040204020203" pitchFamily="34" charset="0"/>
              </a:rPr>
              <a:t>Teradata to Snowflake migration </a:t>
            </a:r>
            <a:r>
              <a:rPr lang="en-US" sz="1600" dirty="0">
                <a:latin typeface="Segoe UI" panose="020B0502040204020203" pitchFamily="34" charset="0"/>
                <a:cs typeface="Segoe UI" panose="020B0502040204020203" pitchFamily="34" charset="0"/>
              </a:rPr>
              <a:t>is completed! </a:t>
            </a:r>
          </a:p>
          <a:p>
            <a:pPr>
              <a:lnSpc>
                <a:spcPct val="150000"/>
              </a:lnSpc>
            </a:pPr>
            <a:r>
              <a:rPr lang="en-US" sz="1600" dirty="0">
                <a:latin typeface="Segoe UI" panose="020B0502040204020203" pitchFamily="34" charset="0"/>
                <a:cs typeface="Segoe UI" panose="020B0502040204020203" pitchFamily="34" charset="0"/>
              </a:rPr>
              <a:t>By successfully completing this project, we have: </a:t>
            </a:r>
          </a:p>
          <a:p>
            <a:pPr marL="285750" indent="-285750">
              <a:lnSpc>
                <a:spcPct val="150000"/>
              </a:lnSpc>
              <a:buFont typeface="Arial" panose="020B0604020202020204" pitchFamily="34" charset="0"/>
              <a:buChar char="•"/>
            </a:pPr>
            <a:r>
              <a:rPr lang="en-US" sz="1600" b="1" dirty="0">
                <a:latin typeface="Segoe UI" panose="020B0502040204020203" pitchFamily="34" charset="0"/>
                <a:cs typeface="Segoe UI" panose="020B0502040204020203" pitchFamily="34" charset="0"/>
              </a:rPr>
              <a:t>Moved</a:t>
            </a:r>
            <a:r>
              <a:rPr lang="en-US" sz="1600" dirty="0">
                <a:latin typeface="Segoe UI" panose="020B0502040204020203" pitchFamily="34" charset="0"/>
                <a:cs typeface="Segoe UI" panose="020B0502040204020203" pitchFamily="34" charset="0"/>
              </a:rPr>
              <a:t> our Data Model from </a:t>
            </a:r>
            <a:r>
              <a:rPr lang="en-US" sz="1600" b="1" dirty="0">
                <a:latin typeface="Segoe UI" panose="020B0502040204020203" pitchFamily="34" charset="0"/>
                <a:cs typeface="Segoe UI" panose="020B0502040204020203" pitchFamily="34" charset="0"/>
              </a:rPr>
              <a:t>legacy RDBMS </a:t>
            </a:r>
            <a:r>
              <a:rPr lang="en-US" sz="1600" dirty="0">
                <a:latin typeface="Segoe UI" panose="020B0502040204020203" pitchFamily="34" charset="0"/>
                <a:cs typeface="Segoe UI" panose="020B0502040204020203" pitchFamily="34" charset="0"/>
              </a:rPr>
              <a:t>like – Teradata to </a:t>
            </a:r>
            <a:r>
              <a:rPr lang="en-US" sz="1600" b="1" dirty="0">
                <a:latin typeface="Segoe UI" panose="020B0502040204020203" pitchFamily="34" charset="0"/>
                <a:cs typeface="Segoe UI" panose="020B0502040204020203" pitchFamily="34" charset="0"/>
              </a:rPr>
              <a:t>modern Cloud-Native Data Warehouse</a:t>
            </a:r>
            <a:r>
              <a:rPr lang="en-US" sz="1600" dirty="0">
                <a:latin typeface="Segoe UI" panose="020B0502040204020203" pitchFamily="34" charset="0"/>
                <a:cs typeface="Segoe UI" panose="020B0502040204020203" pitchFamily="34" charset="0"/>
              </a:rPr>
              <a:t> – Snowflake.</a:t>
            </a:r>
          </a:p>
          <a:p>
            <a:pPr marL="285750" indent="-285750">
              <a:lnSpc>
                <a:spcPct val="150000"/>
              </a:lnSpc>
              <a:buFont typeface="Arial" panose="020B0604020202020204" pitchFamily="34" charset="0"/>
              <a:buChar char="•"/>
            </a:pPr>
            <a:r>
              <a:rPr lang="en-US" sz="1600" b="1" dirty="0">
                <a:latin typeface="Segoe UI" panose="020B0502040204020203" pitchFamily="34" charset="0"/>
                <a:cs typeface="Segoe UI" panose="020B0502040204020203" pitchFamily="34" charset="0"/>
              </a:rPr>
              <a:t>Migrated</a:t>
            </a:r>
            <a:r>
              <a:rPr lang="en-US" sz="1600" dirty="0">
                <a:latin typeface="Segoe UI" panose="020B0502040204020203" pitchFamily="34" charset="0"/>
                <a:cs typeface="Segoe UI" panose="020B0502040204020203" pitchFamily="34" charset="0"/>
              </a:rPr>
              <a:t> existing DDL scripts and </a:t>
            </a:r>
            <a:r>
              <a:rPr lang="en-US" sz="1600" b="1" dirty="0">
                <a:latin typeface="Segoe UI" panose="020B0502040204020203" pitchFamily="34" charset="0"/>
                <a:cs typeface="Segoe UI" panose="020B0502040204020203" pitchFamily="34" charset="0"/>
              </a:rPr>
              <a:t>created</a:t>
            </a:r>
            <a:r>
              <a:rPr lang="en-US" sz="1600" dirty="0">
                <a:latin typeface="Segoe UI" panose="020B0502040204020203" pitchFamily="34" charset="0"/>
                <a:cs typeface="Segoe UI" panose="020B0502040204020203" pitchFamily="34" charset="0"/>
              </a:rPr>
              <a:t> new DDL scripts.</a:t>
            </a:r>
          </a:p>
          <a:p>
            <a:pPr marL="285750" indent="-285750">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Performed </a:t>
            </a:r>
            <a:r>
              <a:rPr lang="en-US" sz="1600" b="1" dirty="0">
                <a:latin typeface="Segoe UI" panose="020B0502040204020203" pitchFamily="34" charset="0"/>
                <a:cs typeface="Segoe UI" panose="020B0502040204020203" pitchFamily="34" charset="0"/>
              </a:rPr>
              <a:t>data transformation </a:t>
            </a:r>
            <a:r>
              <a:rPr lang="en-US" sz="1600" dirty="0">
                <a:latin typeface="Segoe UI" panose="020B0502040204020203" pitchFamily="34" charset="0"/>
                <a:cs typeface="Segoe UI" panose="020B0502040204020203" pitchFamily="34" charset="0"/>
              </a:rPr>
              <a:t>to update the table according to demand. </a:t>
            </a:r>
          </a:p>
          <a:p>
            <a:pPr marL="285750" indent="-285750">
              <a:lnSpc>
                <a:spcPct val="150000"/>
              </a:lnSpc>
              <a:buFont typeface="Arial" panose="020B0604020202020204" pitchFamily="34" charset="0"/>
              <a:buChar char="•"/>
            </a:pPr>
            <a:r>
              <a:rPr lang="en-US" sz="1600" b="1" dirty="0">
                <a:latin typeface="Segoe UI" panose="020B0502040204020203" pitchFamily="34" charset="0"/>
                <a:cs typeface="Segoe UI" panose="020B0502040204020203" pitchFamily="34" charset="0"/>
              </a:rPr>
              <a:t>Loaded Data </a:t>
            </a:r>
            <a:r>
              <a:rPr lang="en-US" sz="1600" dirty="0">
                <a:latin typeface="Segoe UI" panose="020B0502040204020203" pitchFamily="34" charset="0"/>
                <a:cs typeface="Segoe UI" panose="020B0502040204020203" pitchFamily="34" charset="0"/>
              </a:rPr>
              <a:t>from Teradata to Cloud Storage like </a:t>
            </a:r>
            <a:r>
              <a:rPr lang="en-US" sz="1600" b="1" dirty="0">
                <a:latin typeface="Segoe UI" panose="020B0502040204020203" pitchFamily="34" charset="0"/>
                <a:cs typeface="Segoe UI" panose="020B0502040204020203" pitchFamily="34" charset="0"/>
              </a:rPr>
              <a:t>AWS S3</a:t>
            </a:r>
            <a:r>
              <a:rPr lang="en-US" sz="1600" dirty="0">
                <a:latin typeface="Segoe UI" panose="020B0502040204020203" pitchFamily="34" charset="0"/>
                <a:cs typeface="Segoe UI" panose="020B0502040204020203" pitchFamily="34" charset="0"/>
              </a:rPr>
              <a:t>.</a:t>
            </a:r>
          </a:p>
          <a:p>
            <a:pPr marL="285750" indent="-285750">
              <a:lnSpc>
                <a:spcPct val="150000"/>
              </a:lnSpc>
              <a:buFont typeface="Arial" panose="020B0604020202020204" pitchFamily="34" charset="0"/>
              <a:buChar char="•"/>
            </a:pPr>
            <a:r>
              <a:rPr lang="en-US" sz="1600" b="1" dirty="0">
                <a:latin typeface="Segoe UI" panose="020B0502040204020203" pitchFamily="34" charset="0"/>
                <a:cs typeface="Segoe UI" panose="020B0502040204020203" pitchFamily="34" charset="0"/>
              </a:rPr>
              <a:t>Connected</a:t>
            </a:r>
            <a:r>
              <a:rPr lang="en-US" sz="1600" dirty="0">
                <a:latin typeface="Segoe UI" panose="020B0502040204020203" pitchFamily="34" charset="0"/>
                <a:cs typeface="Segoe UI" panose="020B0502040204020203" pitchFamily="34" charset="0"/>
              </a:rPr>
              <a:t> Snowflake to our Data Source via </a:t>
            </a:r>
            <a:r>
              <a:rPr lang="en-US" sz="1600" b="1" dirty="0">
                <a:latin typeface="Segoe UI" panose="020B0502040204020203" pitchFamily="34" charset="0"/>
                <a:cs typeface="Segoe UI" panose="020B0502040204020203" pitchFamily="34" charset="0"/>
              </a:rPr>
              <a:t>Storage Integration object </a:t>
            </a:r>
            <a:r>
              <a:rPr lang="en-US" sz="1600" dirty="0">
                <a:latin typeface="Segoe UI" panose="020B0502040204020203" pitchFamily="34" charset="0"/>
                <a:cs typeface="Segoe UI" panose="020B0502040204020203" pitchFamily="34" charset="0"/>
              </a:rPr>
              <a:t>Performed </a:t>
            </a:r>
            <a:r>
              <a:rPr lang="en-US" sz="1600" b="1" dirty="0">
                <a:latin typeface="Segoe UI" panose="020B0502040204020203" pitchFamily="34" charset="0"/>
                <a:cs typeface="Segoe UI" panose="020B0502040204020203" pitchFamily="34" charset="0"/>
              </a:rPr>
              <a:t>scenario based testing </a:t>
            </a:r>
            <a:r>
              <a:rPr lang="en-US" sz="1600" dirty="0">
                <a:latin typeface="Segoe UI" panose="020B0502040204020203" pitchFamily="34" charset="0"/>
                <a:cs typeface="Segoe UI" panose="020B0502040204020203" pitchFamily="34" charset="0"/>
              </a:rPr>
              <a:t>jobs to ensure </a:t>
            </a:r>
            <a:r>
              <a:rPr lang="en-US" sz="1600" b="1" dirty="0">
                <a:latin typeface="Segoe UI" panose="020B0502040204020203" pitchFamily="34" charset="0"/>
                <a:cs typeface="Segoe UI" panose="020B0502040204020203" pitchFamily="34" charset="0"/>
              </a:rPr>
              <a:t>data quality </a:t>
            </a:r>
            <a:r>
              <a:rPr lang="en-US" sz="1600" dirty="0">
                <a:latin typeface="Segoe UI" panose="020B0502040204020203" pitchFamily="34" charset="0"/>
                <a:cs typeface="Segoe UI" panose="020B0502040204020203" pitchFamily="34" charset="0"/>
              </a:rPr>
              <a:t>and </a:t>
            </a:r>
            <a:r>
              <a:rPr lang="en-US" sz="1600" b="1" dirty="0">
                <a:latin typeface="Segoe UI" panose="020B0502040204020203" pitchFamily="34" charset="0"/>
                <a:cs typeface="Segoe UI" panose="020B0502040204020203" pitchFamily="34" charset="0"/>
              </a:rPr>
              <a:t>transformation</a:t>
            </a:r>
            <a:r>
              <a:rPr lang="en-US" sz="1600" dirty="0">
                <a:latin typeface="Segoe UI" panose="020B0502040204020203" pitchFamily="34" charset="0"/>
                <a:cs typeface="Segoe UI" panose="020B0502040204020203" pitchFamily="34" charset="0"/>
              </a:rPr>
              <a:t>.</a:t>
            </a:r>
          </a:p>
          <a:p>
            <a:pPr marL="285750" indent="-285750">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Decommissioned Teradata and provided </a:t>
            </a:r>
            <a:r>
              <a:rPr lang="en-US" sz="1600" b="1" dirty="0">
                <a:latin typeface="Segoe UI" panose="020B0502040204020203" pitchFamily="34" charset="0"/>
                <a:cs typeface="Segoe UI" panose="020B0502040204020203" pitchFamily="34" charset="0"/>
              </a:rPr>
              <a:t>valuable insights </a:t>
            </a:r>
            <a:r>
              <a:rPr lang="en-US" sz="1600" dirty="0">
                <a:latin typeface="Segoe UI" panose="020B0502040204020203" pitchFamily="34" charset="0"/>
                <a:cs typeface="Segoe UI" panose="020B0502040204020203" pitchFamily="34" charset="0"/>
              </a:rPr>
              <a:t>and </a:t>
            </a:r>
            <a:r>
              <a:rPr lang="en-US" sz="1600" b="1" dirty="0">
                <a:latin typeface="Segoe UI" panose="020B0502040204020203" pitchFamily="34" charset="0"/>
                <a:cs typeface="Segoe UI" panose="020B0502040204020203" pitchFamily="34" charset="0"/>
              </a:rPr>
              <a:t>visualizations</a:t>
            </a:r>
            <a:r>
              <a:rPr lang="en-US" sz="1600" dirty="0">
                <a:latin typeface="Segoe UI" panose="020B0502040204020203" pitchFamily="34" charset="0"/>
                <a:cs typeface="Segoe UI" panose="020B0502040204020203" pitchFamily="34" charset="0"/>
              </a:rPr>
              <a:t> to understand and monitor the details of thousand employees.</a:t>
            </a:r>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7717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9C34A27-FF2F-8082-5ACB-0CA9DE794652}"/>
              </a:ext>
            </a:extLst>
          </p:cNvPr>
          <p:cNvSpPr txBox="1"/>
          <p:nvPr/>
        </p:nvSpPr>
        <p:spPr>
          <a:xfrm>
            <a:off x="4429474" y="4721882"/>
            <a:ext cx="3333049" cy="707886"/>
          </a:xfrm>
          <a:prstGeom prst="rect">
            <a:avLst/>
          </a:prstGeom>
          <a:noFill/>
        </p:spPr>
        <p:txBody>
          <a:bodyPr wrap="square" lIns="91440" tIns="45720" rIns="91440" bIns="45720" rtlCol="0" anchor="t">
            <a:spAutoFit/>
          </a:bodyPr>
          <a:lstStyle/>
          <a:p>
            <a:pPr algn="ctr"/>
            <a:r>
              <a:rPr lang="en-US" sz="4000" b="1" dirty="0">
                <a:solidFill>
                  <a:srgbClr val="002060"/>
                </a:solidFill>
                <a:latin typeface="Segoe UI"/>
                <a:cs typeface="Segoe UI"/>
              </a:rPr>
              <a:t>THANK YOU!</a:t>
            </a:r>
            <a:endParaRPr lang="en-US" sz="4000" b="1" dirty="0">
              <a:solidFill>
                <a:srgbClr val="002060"/>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61A38B56-0B90-440E-80AF-D4A3D73D50CC}"/>
              </a:ext>
            </a:extLst>
          </p:cNvPr>
          <p:cNvSpPr txBox="1"/>
          <p:nvPr/>
        </p:nvSpPr>
        <p:spPr>
          <a:xfrm>
            <a:off x="3837767" y="551413"/>
            <a:ext cx="4516466"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Segoe UI"/>
              </a:rPr>
              <a:t>ACKNOWLEDGEMENT</a:t>
            </a:r>
            <a:endParaRPr lang="en-US" sz="3200" b="1" dirty="0">
              <a:solidFill>
                <a:srgbClr val="002060"/>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4DF94B8E-C700-F7AF-A7C1-3F0466E1948F}"/>
              </a:ext>
            </a:extLst>
          </p:cNvPr>
          <p:cNvSpPr txBox="1"/>
          <p:nvPr/>
        </p:nvSpPr>
        <p:spPr>
          <a:xfrm>
            <a:off x="2883882" y="1234427"/>
            <a:ext cx="6424236" cy="2970365"/>
          </a:xfrm>
          <a:prstGeom prst="rect">
            <a:avLst/>
          </a:prstGeom>
          <a:noFill/>
        </p:spPr>
        <p:txBody>
          <a:bodyPr wrap="square">
            <a:spAutoFit/>
          </a:bodyPr>
          <a:lstStyle/>
          <a:p>
            <a:pPr algn="ctr">
              <a:lnSpc>
                <a:spcPct val="200000"/>
              </a:lnSpc>
            </a:pPr>
            <a:r>
              <a:rPr lang="en-IN" sz="1600" dirty="0">
                <a:latin typeface="Segoe UI" panose="020B0502040204020203" pitchFamily="34" charset="0"/>
                <a:cs typeface="Segoe UI" panose="020B0502040204020203" pitchFamily="34" charset="0"/>
              </a:rPr>
              <a:t>I would like to express sincere gratitude and appreciation to my Mentor </a:t>
            </a:r>
            <a:r>
              <a:rPr lang="en-IN" sz="1600" b="1" dirty="0">
                <a:latin typeface="Segoe UI" panose="020B0502040204020203" pitchFamily="34" charset="0"/>
                <a:cs typeface="Segoe UI" panose="020B0502040204020203" pitchFamily="34" charset="0"/>
              </a:rPr>
              <a:t>Kavin Kumar Govindaraj</a:t>
            </a:r>
            <a:r>
              <a:rPr lang="en-IN" sz="1600" dirty="0">
                <a:latin typeface="Segoe UI" panose="020B0502040204020203" pitchFamily="34" charset="0"/>
                <a:cs typeface="Segoe UI" panose="020B0502040204020203" pitchFamily="34" charset="0"/>
              </a:rPr>
              <a:t> for his invaluable guidance and support throughout this project. </a:t>
            </a:r>
          </a:p>
          <a:p>
            <a:pPr algn="ctr">
              <a:lnSpc>
                <a:spcPct val="200000"/>
              </a:lnSpc>
            </a:pPr>
            <a:r>
              <a:rPr lang="en-IN" sz="1600" dirty="0">
                <a:latin typeface="Segoe UI" panose="020B0502040204020203" pitchFamily="34" charset="0"/>
                <a:cs typeface="Segoe UI" panose="020B0502040204020203" pitchFamily="34" charset="0"/>
              </a:rPr>
              <a:t>I am truly grateful for his insightful feedback, constant encouragement, and mentorship, which have significantly enriched my learning experience. </a:t>
            </a:r>
          </a:p>
        </p:txBody>
      </p:sp>
    </p:spTree>
    <p:extLst>
      <p:ext uri="{BB962C8B-B14F-4D97-AF65-F5344CB8AC3E}">
        <p14:creationId xmlns:p14="http://schemas.microsoft.com/office/powerpoint/2010/main" val="112097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A48F441-ED23-3139-6577-DE11BE98B3C6}"/>
              </a:ext>
            </a:extLst>
          </p:cNvPr>
          <p:cNvSpPr/>
          <p:nvPr/>
        </p:nvSpPr>
        <p:spPr>
          <a:xfrm>
            <a:off x="0" y="6439300"/>
            <a:ext cx="1023624"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3D2C24DC-9758-686A-E5DD-4FAE95ABA691}"/>
              </a:ext>
            </a:extLst>
          </p:cNvPr>
          <p:cNvGrpSpPr/>
          <p:nvPr/>
        </p:nvGrpSpPr>
        <p:grpSpPr>
          <a:xfrm>
            <a:off x="1498913" y="551413"/>
            <a:ext cx="9194175" cy="971080"/>
            <a:chOff x="1498913" y="551413"/>
            <a:chExt cx="9194175" cy="971080"/>
          </a:xfrm>
        </p:grpSpPr>
        <p:sp>
          <p:nvSpPr>
            <p:cNvPr id="2" name="TextBox 1">
              <a:extLst>
                <a:ext uri="{FF2B5EF4-FFF2-40B4-BE49-F238E27FC236}">
                  <a16:creationId xmlns:a16="http://schemas.microsoft.com/office/drawing/2014/main" id="{49C34A27-FF2F-8082-5ACB-0CA9DE794652}"/>
                </a:ext>
              </a:extLst>
            </p:cNvPr>
            <p:cNvSpPr txBox="1"/>
            <p:nvPr/>
          </p:nvSpPr>
          <p:spPr>
            <a:xfrm>
              <a:off x="1498913" y="551413"/>
              <a:ext cx="9194175" cy="584775"/>
            </a:xfrm>
            <a:prstGeom prst="rect">
              <a:avLst/>
            </a:prstGeom>
            <a:noFill/>
          </p:spPr>
          <p:txBody>
            <a:bodyPr wrap="square" rtlCol="0">
              <a:spAutoFit/>
            </a:bodyPr>
            <a:lstStyle/>
            <a:p>
              <a:pPr algn="ctr"/>
              <a:r>
                <a:rPr lang="en-US" sz="3200" b="1" dirty="0">
                  <a:solidFill>
                    <a:srgbClr val="002060"/>
                  </a:solidFill>
                  <a:latin typeface="Segoe UI" panose="020B0502040204020203" pitchFamily="34" charset="0"/>
                  <a:cs typeface="Segoe UI" panose="020B0502040204020203" pitchFamily="34" charset="0"/>
                </a:rPr>
                <a:t>ANALYSIS &amp; REQUIREMENT GATHERING</a:t>
              </a:r>
            </a:p>
          </p:txBody>
        </p:sp>
        <p:sp>
          <p:nvSpPr>
            <p:cNvPr id="9" name="TextBox 8">
              <a:extLst>
                <a:ext uri="{FF2B5EF4-FFF2-40B4-BE49-F238E27FC236}">
                  <a16:creationId xmlns:a16="http://schemas.microsoft.com/office/drawing/2014/main" id="{5C609C5A-89BA-A6F5-0E86-FEC248624523}"/>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-TERADATA, AWS &amp; SNOWFLAKE OVERVIEW</a:t>
              </a:r>
            </a:p>
          </p:txBody>
        </p:sp>
      </p:grpSp>
      <p:grpSp>
        <p:nvGrpSpPr>
          <p:cNvPr id="15" name="Group 14">
            <a:extLst>
              <a:ext uri="{FF2B5EF4-FFF2-40B4-BE49-F238E27FC236}">
                <a16:creationId xmlns:a16="http://schemas.microsoft.com/office/drawing/2014/main" id="{AA10DCAB-31ED-0DD6-8022-BFB8B3C57F50}"/>
              </a:ext>
            </a:extLst>
          </p:cNvPr>
          <p:cNvGrpSpPr/>
          <p:nvPr/>
        </p:nvGrpSpPr>
        <p:grpSpPr>
          <a:xfrm>
            <a:off x="1176101" y="2281023"/>
            <a:ext cx="9839798" cy="3702522"/>
            <a:chOff x="1305723" y="2281023"/>
            <a:chExt cx="9839798" cy="3702522"/>
          </a:xfrm>
        </p:grpSpPr>
        <p:pic>
          <p:nvPicPr>
            <p:cNvPr id="3" name="Picture 2">
              <a:extLst>
                <a:ext uri="{FF2B5EF4-FFF2-40B4-BE49-F238E27FC236}">
                  <a16:creationId xmlns:a16="http://schemas.microsoft.com/office/drawing/2014/main" id="{63A7C4B4-1D4B-7F23-01E7-247A4BA1D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1539" y="2281023"/>
              <a:ext cx="2864360" cy="6847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AD0440-4064-AF90-F76A-B16C706985EC}"/>
                </a:ext>
              </a:extLst>
            </p:cNvPr>
            <p:cNvSpPr txBox="1"/>
            <p:nvPr/>
          </p:nvSpPr>
          <p:spPr>
            <a:xfrm>
              <a:off x="8021917" y="3444265"/>
              <a:ext cx="3123604" cy="2308324"/>
            </a:xfrm>
            <a:prstGeom prst="rect">
              <a:avLst/>
            </a:prstGeom>
            <a:noFill/>
          </p:spPr>
          <p:txBody>
            <a:bodyPr wrap="square">
              <a:spAutoFit/>
            </a:bodyPr>
            <a:lstStyle/>
            <a:p>
              <a:pPr algn="just"/>
              <a:r>
                <a:rPr lang="en-US" sz="1600" b="1" dirty="0">
                  <a:latin typeface="Segoe UI" panose="020B0502040204020203" pitchFamily="34" charset="0"/>
                  <a:cs typeface="Segoe UI" panose="020B0502040204020203" pitchFamily="34" charset="0"/>
                </a:rPr>
                <a:t>Snowflake</a:t>
              </a:r>
              <a:r>
                <a:rPr lang="en-US" sz="1600" dirty="0">
                  <a:latin typeface="Segoe UI" panose="020B0502040204020203" pitchFamily="34" charset="0"/>
                  <a:cs typeface="Segoe UI" panose="020B0502040204020203" pitchFamily="34" charset="0"/>
                </a:rPr>
                <a:t> is a fully managed SaaS (software as a service) that provides a single platform for data warehousing, data lakes, data engineering, data science, data application development, and secure sharing and consumption of real-time / shared data. </a:t>
              </a:r>
            </a:p>
          </p:txBody>
        </p:sp>
        <p:sp>
          <p:nvSpPr>
            <p:cNvPr id="6" name="TextBox 5">
              <a:extLst>
                <a:ext uri="{FF2B5EF4-FFF2-40B4-BE49-F238E27FC236}">
                  <a16:creationId xmlns:a16="http://schemas.microsoft.com/office/drawing/2014/main" id="{4CACEFBC-4EF7-FAB0-2C0D-ADED839BCDCC}"/>
                </a:ext>
              </a:extLst>
            </p:cNvPr>
            <p:cNvSpPr txBox="1"/>
            <p:nvPr/>
          </p:nvSpPr>
          <p:spPr>
            <a:xfrm>
              <a:off x="1305723" y="3429000"/>
              <a:ext cx="3123604" cy="2554545"/>
            </a:xfrm>
            <a:prstGeom prst="rect">
              <a:avLst/>
            </a:prstGeom>
            <a:noFill/>
          </p:spPr>
          <p:txBody>
            <a:bodyPr wrap="square">
              <a:spAutoFit/>
            </a:bodyPr>
            <a:lstStyle/>
            <a:p>
              <a:pPr algn="just"/>
              <a:r>
                <a:rPr lang="en-US" sz="1600" b="1" dirty="0">
                  <a:latin typeface="Segoe UI" panose="020B0502040204020203" pitchFamily="34" charset="0"/>
                  <a:cs typeface="Segoe UI" panose="020B0502040204020203" pitchFamily="34" charset="0"/>
                </a:rPr>
                <a:t>Teradata</a:t>
              </a:r>
              <a:r>
                <a:rPr lang="en-US" sz="1600" dirty="0">
                  <a:latin typeface="Segoe UI" panose="020B0502040204020203" pitchFamily="34" charset="0"/>
                  <a:cs typeface="Segoe UI" panose="020B0502040204020203" pitchFamily="34" charset="0"/>
                </a:rPr>
                <a:t> is one of the popular Relational Database Management System. It is mainly suitable for building large scale data warehousing applications. Teradata achieves this by the concept of parallelism. It is developed by the company called Teradata on the year 1979.</a:t>
              </a:r>
            </a:p>
          </p:txBody>
        </p:sp>
        <p:pic>
          <p:nvPicPr>
            <p:cNvPr id="8" name="Picture 2">
              <a:extLst>
                <a:ext uri="{FF2B5EF4-FFF2-40B4-BE49-F238E27FC236}">
                  <a16:creationId xmlns:a16="http://schemas.microsoft.com/office/drawing/2014/main" id="{317139D0-DAAB-2D19-E379-5B778F248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8" t="18096" r="9758" b="21618"/>
            <a:stretch/>
          </p:blipFill>
          <p:spPr bwMode="auto">
            <a:xfrm>
              <a:off x="1457082" y="2281023"/>
              <a:ext cx="2895465" cy="684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BC8E404-ED9B-0683-62D9-EE4A0C3758EE}"/>
                </a:ext>
              </a:extLst>
            </p:cNvPr>
            <p:cNvPicPr>
              <a:picLocks noChangeAspect="1"/>
            </p:cNvPicPr>
            <p:nvPr/>
          </p:nvPicPr>
          <p:blipFill>
            <a:blip r:embed="rId4"/>
            <a:stretch>
              <a:fillRect/>
            </a:stretch>
          </p:blipFill>
          <p:spPr>
            <a:xfrm>
              <a:off x="5588825" y="2281023"/>
              <a:ext cx="1326435" cy="854991"/>
            </a:xfrm>
            <a:prstGeom prst="rect">
              <a:avLst/>
            </a:prstGeom>
          </p:spPr>
        </p:pic>
        <p:sp>
          <p:nvSpPr>
            <p:cNvPr id="14" name="TextBox 13">
              <a:extLst>
                <a:ext uri="{FF2B5EF4-FFF2-40B4-BE49-F238E27FC236}">
                  <a16:creationId xmlns:a16="http://schemas.microsoft.com/office/drawing/2014/main" id="{3E7FB496-D3A1-C560-E797-C6B28230C7F4}"/>
                </a:ext>
              </a:extLst>
            </p:cNvPr>
            <p:cNvSpPr txBox="1"/>
            <p:nvPr/>
          </p:nvSpPr>
          <p:spPr>
            <a:xfrm>
              <a:off x="4690239" y="3444265"/>
              <a:ext cx="3123605" cy="1569660"/>
            </a:xfrm>
            <a:prstGeom prst="rect">
              <a:avLst/>
            </a:prstGeom>
            <a:noFill/>
          </p:spPr>
          <p:txBody>
            <a:bodyPr wrap="square">
              <a:spAutoFit/>
            </a:bodyPr>
            <a:lstStyle/>
            <a:p>
              <a:pPr algn="just"/>
              <a:r>
                <a:rPr lang="en-US" sz="1600" b="1" dirty="0">
                  <a:latin typeface="Segoe UI" panose="020B0502040204020203" pitchFamily="34" charset="0"/>
                  <a:cs typeface="Segoe UI" panose="020B0502040204020203" pitchFamily="34" charset="0"/>
                </a:rPr>
                <a:t>Amazon Web Services</a:t>
              </a:r>
              <a:r>
                <a:rPr lang="en-US" sz="1600" dirty="0">
                  <a:latin typeface="Segoe UI" panose="020B0502040204020203" pitchFamily="34" charset="0"/>
                  <a:cs typeface="Segoe UI" panose="020B0502040204020203" pitchFamily="34" charset="0"/>
                </a:rPr>
                <a:t> (AWS) is a cloud computing platform that offers a wide range of cloud services including compute power, storage, databases, networking, analytics , ML etc.</a:t>
              </a:r>
              <a:endParaRPr lang="en-IN" sz="16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13554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descr="Csv file - Free files and folders icons">
            <a:extLst>
              <a:ext uri="{FF2B5EF4-FFF2-40B4-BE49-F238E27FC236}">
                <a16:creationId xmlns:a16="http://schemas.microsoft.com/office/drawing/2014/main" id="{22EC8DF2-B902-9327-E944-ECE38C7B8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230" y="2388224"/>
            <a:ext cx="540918" cy="5409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268FCC-9EAE-A5EC-BE5D-FACA83D2351E}"/>
              </a:ext>
            </a:extLst>
          </p:cNvPr>
          <p:cNvSpPr txBox="1"/>
          <p:nvPr/>
        </p:nvSpPr>
        <p:spPr>
          <a:xfrm>
            <a:off x="8254666" y="3013461"/>
            <a:ext cx="3510045" cy="1200329"/>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We are taking CSV (Comma separated value) which contains  1000 Employee details for data migration.</a:t>
            </a:r>
          </a:p>
        </p:txBody>
      </p:sp>
      <p:pic>
        <p:nvPicPr>
          <p:cNvPr id="6" name="Picture 5">
            <a:extLst>
              <a:ext uri="{FF2B5EF4-FFF2-40B4-BE49-F238E27FC236}">
                <a16:creationId xmlns:a16="http://schemas.microsoft.com/office/drawing/2014/main" id="{DC9466ED-3B25-F760-AE9A-4A4A2C6D500F}"/>
              </a:ext>
            </a:extLst>
          </p:cNvPr>
          <p:cNvPicPr>
            <a:picLocks noChangeAspect="1"/>
          </p:cNvPicPr>
          <p:nvPr/>
        </p:nvPicPr>
        <p:blipFill>
          <a:blip r:embed="rId3"/>
          <a:stretch>
            <a:fillRect/>
          </a:stretch>
        </p:blipFill>
        <p:spPr>
          <a:xfrm>
            <a:off x="593594" y="1779296"/>
            <a:ext cx="7661072" cy="4309353"/>
          </a:xfrm>
          <a:prstGeom prst="rect">
            <a:avLst/>
          </a:prstGeom>
        </p:spPr>
      </p:pic>
      <p:sp>
        <p:nvSpPr>
          <p:cNvPr id="3" name="Rectangle 2">
            <a:extLst>
              <a:ext uri="{FF2B5EF4-FFF2-40B4-BE49-F238E27FC236}">
                <a16:creationId xmlns:a16="http://schemas.microsoft.com/office/drawing/2014/main" id="{0214348E-9D46-09F0-6BC5-DFE7446B7ABE}"/>
              </a:ext>
            </a:extLst>
          </p:cNvPr>
          <p:cNvSpPr/>
          <p:nvPr/>
        </p:nvSpPr>
        <p:spPr>
          <a:xfrm>
            <a:off x="-1" y="6439300"/>
            <a:ext cx="1498913"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49C92F00-0EEF-AC3E-4F40-BBEBAD310395}"/>
              </a:ext>
            </a:extLst>
          </p:cNvPr>
          <p:cNvGrpSpPr/>
          <p:nvPr/>
        </p:nvGrpSpPr>
        <p:grpSpPr>
          <a:xfrm>
            <a:off x="1498913" y="551413"/>
            <a:ext cx="9194175" cy="971080"/>
            <a:chOff x="1498913" y="551413"/>
            <a:chExt cx="9194175" cy="971080"/>
          </a:xfrm>
        </p:grpSpPr>
        <p:sp>
          <p:nvSpPr>
            <p:cNvPr id="12" name="TextBox 11">
              <a:extLst>
                <a:ext uri="{FF2B5EF4-FFF2-40B4-BE49-F238E27FC236}">
                  <a16:creationId xmlns:a16="http://schemas.microsoft.com/office/drawing/2014/main" id="{04A7FE9B-7EAF-569F-0D2F-1A60B59C921B}"/>
                </a:ext>
              </a:extLst>
            </p:cNvPr>
            <p:cNvSpPr txBox="1"/>
            <p:nvPr/>
          </p:nvSpPr>
          <p:spPr>
            <a:xfrm>
              <a:off x="1498913" y="551413"/>
              <a:ext cx="9194175" cy="584775"/>
            </a:xfrm>
            <a:prstGeom prst="rect">
              <a:avLst/>
            </a:prstGeom>
            <a:noFill/>
          </p:spPr>
          <p:txBody>
            <a:bodyPr wrap="square" rtlCol="0">
              <a:spAutoFit/>
            </a:bodyPr>
            <a:lstStyle/>
            <a:p>
              <a:pPr algn="ctr"/>
              <a:r>
                <a:rPr lang="en-US" sz="3200" b="1" dirty="0">
                  <a:solidFill>
                    <a:srgbClr val="002060"/>
                  </a:solidFill>
                  <a:latin typeface="Segoe UI" panose="020B0502040204020203" pitchFamily="34" charset="0"/>
                  <a:cs typeface="Segoe UI" panose="020B0502040204020203" pitchFamily="34" charset="0"/>
                </a:rPr>
                <a:t>ANALYSIS &amp; REQUIREMENT GATHERING</a:t>
              </a:r>
            </a:p>
          </p:txBody>
        </p:sp>
        <p:sp>
          <p:nvSpPr>
            <p:cNvPr id="13" name="TextBox 12">
              <a:extLst>
                <a:ext uri="{FF2B5EF4-FFF2-40B4-BE49-F238E27FC236}">
                  <a16:creationId xmlns:a16="http://schemas.microsoft.com/office/drawing/2014/main" id="{D65CEAA3-02F4-A2CA-DBF7-8D30EDF90EA5}"/>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SOURCE FILE</a:t>
              </a:r>
            </a:p>
          </p:txBody>
        </p:sp>
      </p:grpSp>
    </p:spTree>
    <p:extLst>
      <p:ext uri="{BB962C8B-B14F-4D97-AF65-F5344CB8AC3E}">
        <p14:creationId xmlns:p14="http://schemas.microsoft.com/office/powerpoint/2010/main" val="2608424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66DF80-3491-04D6-4CB1-E77390A13022}"/>
              </a:ext>
            </a:extLst>
          </p:cNvPr>
          <p:cNvSpPr txBox="1"/>
          <p:nvPr/>
        </p:nvSpPr>
        <p:spPr>
          <a:xfrm>
            <a:off x="5080484" y="1900130"/>
            <a:ext cx="6504483" cy="3607013"/>
          </a:xfrm>
          <a:prstGeom prst="rect">
            <a:avLst/>
          </a:prstGeom>
          <a:noFill/>
        </p:spPr>
        <p:txBody>
          <a:bodyPr wrap="square" lIns="91440" tIns="45720" rIns="91440" bIns="45720" anchor="t">
            <a:spAutoFit/>
          </a:bodyPr>
          <a:lstStyle/>
          <a:p>
            <a:pPr marL="626110" indent="-342900">
              <a:lnSpc>
                <a:spcPct val="150000"/>
              </a:lnSpc>
              <a:buFont typeface="+mj-lt"/>
              <a:buAutoNum type="alphaUcPeriod"/>
            </a:pPr>
            <a:r>
              <a:rPr lang="en-US" sz="1400" b="1" dirty="0">
                <a:latin typeface="Segoe UI"/>
                <a:cs typeface="Segoe UI"/>
              </a:rPr>
              <a:t>Teradata setup : </a:t>
            </a:r>
            <a:r>
              <a:rPr lang="en-US" sz="1400" dirty="0">
                <a:latin typeface="Segoe UI"/>
                <a:cs typeface="Segoe UI"/>
              </a:rPr>
              <a:t>We must have proper Teradata setup.</a:t>
            </a:r>
          </a:p>
          <a:p>
            <a:pPr marL="626110" indent="-342900">
              <a:lnSpc>
                <a:spcPct val="150000"/>
              </a:lnSpc>
              <a:buFont typeface="+mj-lt"/>
              <a:buAutoNum type="alphaUcPeriod"/>
            </a:pPr>
            <a:r>
              <a:rPr lang="en-US" sz="1400" b="1" dirty="0">
                <a:latin typeface="Segoe UI"/>
                <a:cs typeface="Segoe UI"/>
              </a:rPr>
              <a:t>AWS Account : </a:t>
            </a:r>
            <a:r>
              <a:rPr lang="en-US" sz="1400" dirty="0">
                <a:latin typeface="Segoe UI"/>
                <a:cs typeface="Segoe UI"/>
              </a:rPr>
              <a:t>Must have valid AWS Account.</a:t>
            </a:r>
          </a:p>
          <a:p>
            <a:pPr marL="626110" indent="-342900">
              <a:lnSpc>
                <a:spcPct val="150000"/>
              </a:lnSpc>
              <a:buFont typeface="+mj-lt"/>
              <a:buAutoNum type="alphaUcPeriod"/>
            </a:pPr>
            <a:r>
              <a:rPr lang="en-US" sz="1400" b="1" dirty="0">
                <a:latin typeface="Segoe UI"/>
                <a:cs typeface="Segoe UI"/>
              </a:rPr>
              <a:t>AWS IAM Role setup : </a:t>
            </a:r>
            <a:r>
              <a:rPr lang="en-US" sz="1400" dirty="0">
                <a:latin typeface="Segoe UI"/>
                <a:cs typeface="Segoe UI"/>
              </a:rPr>
              <a:t>We must create proper IAM role for connection.</a:t>
            </a:r>
            <a:endParaRPr lang="en-US" sz="1400" b="1" dirty="0">
              <a:latin typeface="Segoe UI"/>
              <a:cs typeface="Segoe UI"/>
            </a:endParaRPr>
          </a:p>
          <a:p>
            <a:pPr marL="626110" indent="-342900">
              <a:lnSpc>
                <a:spcPct val="150000"/>
              </a:lnSpc>
              <a:buFont typeface="+mj-lt"/>
              <a:buAutoNum type="alphaUcPeriod"/>
            </a:pPr>
            <a:r>
              <a:rPr lang="en-US" sz="1400" b="1" dirty="0">
                <a:latin typeface="Segoe UI"/>
                <a:cs typeface="Segoe UI"/>
              </a:rPr>
              <a:t>Snowflake Account : </a:t>
            </a:r>
            <a:r>
              <a:rPr lang="en-US" sz="1400" dirty="0">
                <a:latin typeface="Segoe UI"/>
                <a:cs typeface="Segoe UI"/>
              </a:rPr>
              <a:t>Must have valid Snowflake Account.</a:t>
            </a:r>
          </a:p>
          <a:p>
            <a:pPr marL="626110" indent="-342900">
              <a:lnSpc>
                <a:spcPct val="150000"/>
              </a:lnSpc>
              <a:buFont typeface="+mj-lt"/>
              <a:buAutoNum type="alphaUcPeriod"/>
            </a:pPr>
            <a:r>
              <a:rPr lang="en-US" sz="1400" b="1" dirty="0">
                <a:latin typeface="Segoe UI"/>
                <a:cs typeface="Segoe UI"/>
              </a:rPr>
              <a:t>File Format :</a:t>
            </a:r>
            <a:r>
              <a:rPr lang="en-US" sz="1400" dirty="0">
                <a:latin typeface="Segoe UI"/>
                <a:cs typeface="Segoe UI"/>
              </a:rPr>
              <a:t> Use proper file format(CSV).</a:t>
            </a:r>
          </a:p>
          <a:p>
            <a:pPr marL="626110" indent="-342900">
              <a:lnSpc>
                <a:spcPct val="150000"/>
              </a:lnSpc>
              <a:buFont typeface="+mj-lt"/>
              <a:buAutoNum type="alphaUcPeriod"/>
            </a:pPr>
            <a:r>
              <a:rPr lang="en-US" sz="1400" b="1" dirty="0">
                <a:latin typeface="Segoe UI"/>
                <a:cs typeface="Segoe UI"/>
              </a:rPr>
              <a:t>Snowflake storage integration : </a:t>
            </a:r>
            <a:r>
              <a:rPr lang="en-US" sz="1400" dirty="0">
                <a:latin typeface="Segoe UI"/>
                <a:cs typeface="Segoe UI"/>
              </a:rPr>
              <a:t>Connection between other cloud platforms and Snowflake.</a:t>
            </a:r>
            <a:endParaRPr lang="en-US" sz="1400" dirty="0">
              <a:latin typeface="Segoe UI"/>
              <a:cs typeface="Calibri"/>
            </a:endParaRPr>
          </a:p>
          <a:p>
            <a:pPr marL="626110" indent="-342900">
              <a:lnSpc>
                <a:spcPct val="150000"/>
              </a:lnSpc>
              <a:buFont typeface="+mj-lt"/>
              <a:buAutoNum type="alphaUcPeriod"/>
            </a:pPr>
            <a:r>
              <a:rPr lang="en-US" sz="1400" b="1" dirty="0">
                <a:latin typeface="Segoe UI"/>
                <a:cs typeface="Segoe UI"/>
              </a:rPr>
              <a:t>Snowflake stage :</a:t>
            </a:r>
            <a:r>
              <a:rPr lang="en-US" sz="1400" dirty="0">
                <a:latin typeface="Segoe UI"/>
                <a:cs typeface="Segoe UI"/>
              </a:rPr>
              <a:t> Create a stage for data loading.</a:t>
            </a:r>
          </a:p>
          <a:p>
            <a:pPr marL="626110" indent="-342900">
              <a:lnSpc>
                <a:spcPct val="150000"/>
              </a:lnSpc>
              <a:buFont typeface="+mj-lt"/>
              <a:buAutoNum type="alphaUcPeriod"/>
            </a:pPr>
            <a:r>
              <a:rPr lang="en-US" sz="1400" b="1" dirty="0">
                <a:latin typeface="Segoe UI"/>
                <a:cs typeface="Segoe UI"/>
              </a:rPr>
              <a:t>Snowflake Integration By Data Loading Command : </a:t>
            </a:r>
            <a:r>
              <a:rPr lang="en-US" sz="1400" dirty="0">
                <a:latin typeface="Segoe UI"/>
                <a:cs typeface="Segoe UI"/>
              </a:rPr>
              <a:t>Utilize the snowflake's COPY INTO statement.</a:t>
            </a:r>
            <a:endParaRPr lang="en-US" sz="1400" dirty="0">
              <a:effectLst/>
              <a:latin typeface="Segoe UI" panose="020B0502040204020203" pitchFamily="34" charset="0"/>
              <a:cs typeface="Segoe UI" panose="020B0502040204020203" pitchFamily="34" charset="0"/>
            </a:endParaRPr>
          </a:p>
          <a:p>
            <a:pPr marL="626110" indent="-342900">
              <a:lnSpc>
                <a:spcPct val="150000"/>
              </a:lnSpc>
              <a:buFont typeface="+mj-lt"/>
              <a:buAutoNum type="alphaUcPeriod"/>
            </a:pPr>
            <a:r>
              <a:rPr lang="en-US" sz="1400" b="1" dirty="0">
                <a:latin typeface="Segoe UI"/>
                <a:cs typeface="Segoe UI"/>
              </a:rPr>
              <a:t>Data Validation :</a:t>
            </a:r>
            <a:r>
              <a:rPr lang="en-US" sz="1400" dirty="0">
                <a:latin typeface="Segoe UI"/>
                <a:cs typeface="Segoe UI"/>
              </a:rPr>
              <a:t> Verify the loaded data to ensure desired visualization.</a:t>
            </a:r>
            <a:endParaRPr lang="en-US" sz="1400" dirty="0">
              <a:effectLst/>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CB715E24-C2E6-8375-E8D7-2176B1533D10}"/>
              </a:ext>
            </a:extLst>
          </p:cNvPr>
          <p:cNvPicPr>
            <a:picLocks noChangeAspect="1"/>
          </p:cNvPicPr>
          <p:nvPr/>
        </p:nvPicPr>
        <p:blipFill rotWithShape="1">
          <a:blip r:embed="rId2"/>
          <a:srcRect l="12165" r="13174" b="-292"/>
          <a:stretch/>
        </p:blipFill>
        <p:spPr>
          <a:xfrm>
            <a:off x="716071" y="1900130"/>
            <a:ext cx="4364413" cy="3599988"/>
          </a:xfrm>
          <a:prstGeom prst="rect">
            <a:avLst/>
          </a:prstGeom>
        </p:spPr>
      </p:pic>
      <p:sp>
        <p:nvSpPr>
          <p:cNvPr id="3" name="Rectangle 2">
            <a:extLst>
              <a:ext uri="{FF2B5EF4-FFF2-40B4-BE49-F238E27FC236}">
                <a16:creationId xmlns:a16="http://schemas.microsoft.com/office/drawing/2014/main" id="{82748DE9-4126-D2B6-EFD4-C7D998E30202}"/>
              </a:ext>
            </a:extLst>
          </p:cNvPr>
          <p:cNvSpPr/>
          <p:nvPr/>
        </p:nvSpPr>
        <p:spPr>
          <a:xfrm>
            <a:off x="0" y="6439300"/>
            <a:ext cx="226695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F8980DA-9A3A-A4DB-310A-E3A5712DF69E}"/>
              </a:ext>
            </a:extLst>
          </p:cNvPr>
          <p:cNvGrpSpPr/>
          <p:nvPr/>
        </p:nvGrpSpPr>
        <p:grpSpPr>
          <a:xfrm>
            <a:off x="1498913" y="551413"/>
            <a:ext cx="9194175" cy="971080"/>
            <a:chOff x="1498913" y="551413"/>
            <a:chExt cx="9194175" cy="971080"/>
          </a:xfrm>
        </p:grpSpPr>
        <p:sp>
          <p:nvSpPr>
            <p:cNvPr id="7" name="TextBox 6">
              <a:extLst>
                <a:ext uri="{FF2B5EF4-FFF2-40B4-BE49-F238E27FC236}">
                  <a16:creationId xmlns:a16="http://schemas.microsoft.com/office/drawing/2014/main" id="{27978063-B581-25BE-95A6-1D10B329269F}"/>
                </a:ext>
              </a:extLst>
            </p:cNvPr>
            <p:cNvSpPr txBox="1"/>
            <p:nvPr/>
          </p:nvSpPr>
          <p:spPr>
            <a:xfrm>
              <a:off x="1498913" y="551413"/>
              <a:ext cx="9194175" cy="584775"/>
            </a:xfrm>
            <a:prstGeom prst="rect">
              <a:avLst/>
            </a:prstGeom>
            <a:noFill/>
          </p:spPr>
          <p:txBody>
            <a:bodyPr wrap="square" rtlCol="0">
              <a:spAutoFit/>
            </a:bodyPr>
            <a:lstStyle/>
            <a:p>
              <a:pPr algn="ctr"/>
              <a:r>
                <a:rPr lang="en-US" sz="3200" b="1" dirty="0">
                  <a:solidFill>
                    <a:srgbClr val="002060"/>
                  </a:solidFill>
                  <a:latin typeface="Segoe UI" panose="020B0502040204020203" pitchFamily="34" charset="0"/>
                  <a:cs typeface="Segoe UI" panose="020B0502040204020203" pitchFamily="34" charset="0"/>
                </a:rPr>
                <a:t>ANALYSIS &amp; REQUIREMENT GATHERING</a:t>
              </a:r>
            </a:p>
          </p:txBody>
        </p:sp>
        <p:sp>
          <p:nvSpPr>
            <p:cNvPr id="9" name="TextBox 8">
              <a:extLst>
                <a:ext uri="{FF2B5EF4-FFF2-40B4-BE49-F238E27FC236}">
                  <a16:creationId xmlns:a16="http://schemas.microsoft.com/office/drawing/2014/main" id="{BFD23E48-F6C9-3CDF-2A1C-AED5DBC58483}"/>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REQUIREMENTS</a:t>
              </a:r>
            </a:p>
          </p:txBody>
        </p:sp>
      </p:grpSp>
    </p:spTree>
    <p:extLst>
      <p:ext uri="{BB962C8B-B14F-4D97-AF65-F5344CB8AC3E}">
        <p14:creationId xmlns:p14="http://schemas.microsoft.com/office/powerpoint/2010/main" val="969459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6D5CBF-24C4-DA96-C943-52E1CF1E8D06}"/>
              </a:ext>
            </a:extLst>
          </p:cNvPr>
          <p:cNvSpPr txBox="1"/>
          <p:nvPr/>
        </p:nvSpPr>
        <p:spPr>
          <a:xfrm>
            <a:off x="2002076" y="5589321"/>
            <a:ext cx="8187847" cy="646331"/>
          </a:xfrm>
          <a:prstGeom prst="rect">
            <a:avLst/>
          </a:prstGeom>
          <a:noFill/>
        </p:spPr>
        <p:txBody>
          <a:bodyPr wrap="square" rtlCol="0">
            <a:spAutoFit/>
          </a:bodyPr>
          <a:lstStyle/>
          <a:p>
            <a:pPr algn="ctr"/>
            <a:r>
              <a:rPr lang="en-US" dirty="0"/>
              <a:t>We are migrating the data from </a:t>
            </a:r>
            <a:r>
              <a:rPr lang="en-US" b="1" dirty="0"/>
              <a:t>Teradata</a:t>
            </a:r>
            <a:r>
              <a:rPr lang="en-US" dirty="0"/>
              <a:t> to </a:t>
            </a:r>
            <a:r>
              <a:rPr lang="en-US" b="1" dirty="0"/>
              <a:t>Snowflake</a:t>
            </a:r>
            <a:r>
              <a:rPr lang="en-US" dirty="0"/>
              <a:t> using </a:t>
            </a:r>
            <a:r>
              <a:rPr lang="en-US" b="1" dirty="0"/>
              <a:t>AWS S3 </a:t>
            </a:r>
            <a:r>
              <a:rPr lang="en-US" dirty="0"/>
              <a:t>as an intermediate data storage layer and performing </a:t>
            </a:r>
            <a:r>
              <a:rPr lang="en-US" b="1" dirty="0"/>
              <a:t>ETL operations </a:t>
            </a:r>
            <a:r>
              <a:rPr lang="en-US" dirty="0"/>
              <a:t>in between.</a:t>
            </a:r>
            <a:endParaRPr lang="en-IN" dirty="0"/>
          </a:p>
        </p:txBody>
      </p:sp>
      <p:sp>
        <p:nvSpPr>
          <p:cNvPr id="5" name="Rectangle 4">
            <a:extLst>
              <a:ext uri="{FF2B5EF4-FFF2-40B4-BE49-F238E27FC236}">
                <a16:creationId xmlns:a16="http://schemas.microsoft.com/office/drawing/2014/main" id="{74DCA294-2D44-61E8-6CDA-DFDD0964AB1D}"/>
              </a:ext>
            </a:extLst>
          </p:cNvPr>
          <p:cNvSpPr/>
          <p:nvPr/>
        </p:nvSpPr>
        <p:spPr>
          <a:xfrm>
            <a:off x="0" y="6439300"/>
            <a:ext cx="304800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80CFA240-64BE-5F5B-2C61-5F6389AB0CB5}"/>
              </a:ext>
            </a:extLst>
          </p:cNvPr>
          <p:cNvPicPr>
            <a:picLocks noChangeAspect="1"/>
          </p:cNvPicPr>
          <p:nvPr/>
        </p:nvPicPr>
        <p:blipFill rotWithShape="1">
          <a:blip r:embed="rId2"/>
          <a:srcRect l="4435" t="10258" r="3927" b="6399"/>
          <a:stretch/>
        </p:blipFill>
        <p:spPr>
          <a:xfrm>
            <a:off x="2472447" y="1764854"/>
            <a:ext cx="7247106" cy="3552288"/>
          </a:xfrm>
          <a:prstGeom prst="rect">
            <a:avLst/>
          </a:prstGeom>
        </p:spPr>
      </p:pic>
      <p:grpSp>
        <p:nvGrpSpPr>
          <p:cNvPr id="7" name="Group 6">
            <a:extLst>
              <a:ext uri="{FF2B5EF4-FFF2-40B4-BE49-F238E27FC236}">
                <a16:creationId xmlns:a16="http://schemas.microsoft.com/office/drawing/2014/main" id="{F8E65146-C958-4567-A075-03CD4FF5F61C}"/>
              </a:ext>
            </a:extLst>
          </p:cNvPr>
          <p:cNvGrpSpPr/>
          <p:nvPr/>
        </p:nvGrpSpPr>
        <p:grpSpPr>
          <a:xfrm>
            <a:off x="2002077" y="551413"/>
            <a:ext cx="8187847" cy="971080"/>
            <a:chOff x="2002077" y="551413"/>
            <a:chExt cx="8187847" cy="971080"/>
          </a:xfrm>
        </p:grpSpPr>
        <p:sp>
          <p:nvSpPr>
            <p:cNvPr id="2" name="TextBox 1">
              <a:extLst>
                <a:ext uri="{FF2B5EF4-FFF2-40B4-BE49-F238E27FC236}">
                  <a16:creationId xmlns:a16="http://schemas.microsoft.com/office/drawing/2014/main" id="{49C34A27-FF2F-8082-5ACB-0CA9DE794652}"/>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DESIGN &amp; APPROVAL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6" name="TextBox 5">
              <a:extLst>
                <a:ext uri="{FF2B5EF4-FFF2-40B4-BE49-F238E27FC236}">
                  <a16:creationId xmlns:a16="http://schemas.microsoft.com/office/drawing/2014/main" id="{793B0D6B-C343-503B-6961-0533102AA491}"/>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DATA MIGRATION METHOD</a:t>
              </a:r>
            </a:p>
          </p:txBody>
        </p:sp>
      </p:grpSp>
    </p:spTree>
    <p:extLst>
      <p:ext uri="{BB962C8B-B14F-4D97-AF65-F5344CB8AC3E}">
        <p14:creationId xmlns:p14="http://schemas.microsoft.com/office/powerpoint/2010/main" val="3014748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2CE4EF8-7E71-4FBE-586E-EE8D246E41B5}"/>
              </a:ext>
            </a:extLst>
          </p:cNvPr>
          <p:cNvSpPr/>
          <p:nvPr/>
        </p:nvSpPr>
        <p:spPr>
          <a:xfrm>
            <a:off x="-1" y="6439300"/>
            <a:ext cx="3800475"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018FF0F-82F8-2CFB-7E64-E0A7ACD1B742}"/>
              </a:ext>
            </a:extLst>
          </p:cNvPr>
          <p:cNvPicPr>
            <a:picLocks noChangeAspect="1"/>
          </p:cNvPicPr>
          <p:nvPr/>
        </p:nvPicPr>
        <p:blipFill rotWithShape="1">
          <a:blip r:embed="rId2"/>
          <a:srcRect l="4845" t="10708" r="4845" b="15908"/>
          <a:stretch/>
        </p:blipFill>
        <p:spPr>
          <a:xfrm>
            <a:off x="2002077" y="2037332"/>
            <a:ext cx="8187847" cy="3164337"/>
          </a:xfrm>
          <a:prstGeom prst="rect">
            <a:avLst/>
          </a:prstGeom>
        </p:spPr>
      </p:pic>
      <p:grpSp>
        <p:nvGrpSpPr>
          <p:cNvPr id="5" name="Group 4">
            <a:extLst>
              <a:ext uri="{FF2B5EF4-FFF2-40B4-BE49-F238E27FC236}">
                <a16:creationId xmlns:a16="http://schemas.microsoft.com/office/drawing/2014/main" id="{8BB78AB6-5576-777B-2587-FE83C9789A63}"/>
              </a:ext>
            </a:extLst>
          </p:cNvPr>
          <p:cNvGrpSpPr/>
          <p:nvPr/>
        </p:nvGrpSpPr>
        <p:grpSpPr>
          <a:xfrm>
            <a:off x="2002077" y="551413"/>
            <a:ext cx="8187847" cy="971080"/>
            <a:chOff x="2002077" y="551413"/>
            <a:chExt cx="8187847" cy="971080"/>
          </a:xfrm>
        </p:grpSpPr>
        <p:sp>
          <p:nvSpPr>
            <p:cNvPr id="7" name="TextBox 6">
              <a:extLst>
                <a:ext uri="{FF2B5EF4-FFF2-40B4-BE49-F238E27FC236}">
                  <a16:creationId xmlns:a16="http://schemas.microsoft.com/office/drawing/2014/main" id="{C9ABCD0F-E2CA-35CC-ACCB-5E33D5286F4A}"/>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DESIGN &amp; APPROVAL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8" name="TextBox 7">
              <a:extLst>
                <a:ext uri="{FF2B5EF4-FFF2-40B4-BE49-F238E27FC236}">
                  <a16:creationId xmlns:a16="http://schemas.microsoft.com/office/drawing/2014/main" id="{73DE3712-9187-C010-4AB8-E8279B45ECE2}"/>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WORKFLOW PHASE 1</a:t>
              </a:r>
            </a:p>
          </p:txBody>
        </p:sp>
      </p:grpSp>
    </p:spTree>
    <p:extLst>
      <p:ext uri="{BB962C8B-B14F-4D97-AF65-F5344CB8AC3E}">
        <p14:creationId xmlns:p14="http://schemas.microsoft.com/office/powerpoint/2010/main" val="2005607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048F12E-4C80-6946-B29E-FB5E81044E33}"/>
              </a:ext>
            </a:extLst>
          </p:cNvPr>
          <p:cNvSpPr/>
          <p:nvPr/>
        </p:nvSpPr>
        <p:spPr>
          <a:xfrm>
            <a:off x="-1" y="6439300"/>
            <a:ext cx="4733925"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B6DA631-B9A9-628D-AA58-65E4C283F04D}"/>
              </a:ext>
            </a:extLst>
          </p:cNvPr>
          <p:cNvPicPr>
            <a:picLocks noChangeAspect="1"/>
          </p:cNvPicPr>
          <p:nvPr/>
        </p:nvPicPr>
        <p:blipFill rotWithShape="1">
          <a:blip r:embed="rId2"/>
          <a:srcRect l="3126" t="8983" r="3807" b="6324"/>
          <a:stretch/>
        </p:blipFill>
        <p:spPr>
          <a:xfrm>
            <a:off x="1538287" y="1798423"/>
            <a:ext cx="9115425" cy="3642154"/>
          </a:xfrm>
          <a:prstGeom prst="rect">
            <a:avLst/>
          </a:prstGeom>
        </p:spPr>
      </p:pic>
      <p:grpSp>
        <p:nvGrpSpPr>
          <p:cNvPr id="5" name="Group 4">
            <a:extLst>
              <a:ext uri="{FF2B5EF4-FFF2-40B4-BE49-F238E27FC236}">
                <a16:creationId xmlns:a16="http://schemas.microsoft.com/office/drawing/2014/main" id="{655B9F1E-0B2B-01DE-6009-FA84872706E1}"/>
              </a:ext>
            </a:extLst>
          </p:cNvPr>
          <p:cNvGrpSpPr/>
          <p:nvPr/>
        </p:nvGrpSpPr>
        <p:grpSpPr>
          <a:xfrm>
            <a:off x="2002077" y="551413"/>
            <a:ext cx="8187847" cy="971080"/>
            <a:chOff x="2002077" y="551413"/>
            <a:chExt cx="8187847" cy="971080"/>
          </a:xfrm>
        </p:grpSpPr>
        <p:sp>
          <p:nvSpPr>
            <p:cNvPr id="7" name="TextBox 6">
              <a:extLst>
                <a:ext uri="{FF2B5EF4-FFF2-40B4-BE49-F238E27FC236}">
                  <a16:creationId xmlns:a16="http://schemas.microsoft.com/office/drawing/2014/main" id="{54C80416-18A4-ED0A-B6B2-E36A66A8FB33}"/>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DESIGN &amp; APPROVAL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8" name="TextBox 7">
              <a:extLst>
                <a:ext uri="{FF2B5EF4-FFF2-40B4-BE49-F238E27FC236}">
                  <a16:creationId xmlns:a16="http://schemas.microsoft.com/office/drawing/2014/main" id="{8F70C48A-F9A0-CE21-C974-82D7DEAA0BFB}"/>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WORKFLOW PHASE 2</a:t>
              </a:r>
            </a:p>
          </p:txBody>
        </p:sp>
      </p:grpSp>
    </p:spTree>
    <p:extLst>
      <p:ext uri="{BB962C8B-B14F-4D97-AF65-F5344CB8AC3E}">
        <p14:creationId xmlns:p14="http://schemas.microsoft.com/office/powerpoint/2010/main" val="48028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21AC2D-0902-BA16-B093-6BB8C4556D54}"/>
              </a:ext>
            </a:extLst>
          </p:cNvPr>
          <p:cNvSpPr/>
          <p:nvPr/>
        </p:nvSpPr>
        <p:spPr>
          <a:xfrm>
            <a:off x="0" y="6439301"/>
            <a:ext cx="12192000" cy="418699"/>
          </a:xfrm>
          <a:prstGeom prst="rect">
            <a:avLst/>
          </a:prstGeom>
          <a:solidFill>
            <a:srgbClr val="000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8E92132-D443-6331-DE9C-9B7B2DBC78E9}"/>
              </a:ext>
            </a:extLst>
          </p:cNvPr>
          <p:cNvPicPr>
            <a:picLocks noChangeAspect="1"/>
          </p:cNvPicPr>
          <p:nvPr/>
        </p:nvPicPr>
        <p:blipFill>
          <a:blip r:embed="rId2"/>
          <a:stretch>
            <a:fillRect/>
          </a:stretch>
        </p:blipFill>
        <p:spPr>
          <a:xfrm>
            <a:off x="1611426" y="4953705"/>
            <a:ext cx="6462533" cy="705345"/>
          </a:xfrm>
          <a:prstGeom prst="rect">
            <a:avLst/>
          </a:prstGeom>
          <a:ln w="19050">
            <a:solidFill>
              <a:schemeClr val="tx1"/>
            </a:solidFill>
          </a:ln>
        </p:spPr>
      </p:pic>
      <p:pic>
        <p:nvPicPr>
          <p:cNvPr id="5" name="Picture 4">
            <a:extLst>
              <a:ext uri="{FF2B5EF4-FFF2-40B4-BE49-F238E27FC236}">
                <a16:creationId xmlns:a16="http://schemas.microsoft.com/office/drawing/2014/main" id="{D4DA858C-288B-BB3E-E966-329B1E337524}"/>
              </a:ext>
            </a:extLst>
          </p:cNvPr>
          <p:cNvPicPr>
            <a:picLocks noChangeAspect="1"/>
          </p:cNvPicPr>
          <p:nvPr/>
        </p:nvPicPr>
        <p:blipFill rotWithShape="1">
          <a:blip r:embed="rId3"/>
          <a:srcRect l="4633" t="38922" r="61894" b="44108"/>
          <a:stretch/>
        </p:blipFill>
        <p:spPr>
          <a:xfrm>
            <a:off x="1611427" y="2188051"/>
            <a:ext cx="4484573" cy="1404773"/>
          </a:xfrm>
          <a:prstGeom prst="rect">
            <a:avLst/>
          </a:prstGeom>
          <a:ln w="19050">
            <a:solidFill>
              <a:schemeClr val="tx1"/>
            </a:solidFill>
          </a:ln>
        </p:spPr>
      </p:pic>
      <p:pic>
        <p:nvPicPr>
          <p:cNvPr id="6" name="Picture 5">
            <a:extLst>
              <a:ext uri="{FF2B5EF4-FFF2-40B4-BE49-F238E27FC236}">
                <a16:creationId xmlns:a16="http://schemas.microsoft.com/office/drawing/2014/main" id="{BC9B95AF-88D3-8BFE-33B6-F2C8A938D3D7}"/>
              </a:ext>
            </a:extLst>
          </p:cNvPr>
          <p:cNvPicPr>
            <a:picLocks noChangeAspect="1"/>
          </p:cNvPicPr>
          <p:nvPr/>
        </p:nvPicPr>
        <p:blipFill>
          <a:blip r:embed="rId4"/>
          <a:stretch>
            <a:fillRect/>
          </a:stretch>
        </p:blipFill>
        <p:spPr>
          <a:xfrm>
            <a:off x="6379642" y="1879033"/>
            <a:ext cx="4069567" cy="2294420"/>
          </a:xfrm>
          <a:prstGeom prst="rect">
            <a:avLst/>
          </a:prstGeom>
          <a:ln w="19050">
            <a:solidFill>
              <a:schemeClr val="tx1"/>
            </a:solidFill>
          </a:ln>
        </p:spPr>
      </p:pic>
      <p:sp>
        <p:nvSpPr>
          <p:cNvPr id="8" name="TextBox 7">
            <a:extLst>
              <a:ext uri="{FF2B5EF4-FFF2-40B4-BE49-F238E27FC236}">
                <a16:creationId xmlns:a16="http://schemas.microsoft.com/office/drawing/2014/main" id="{16B26CE1-BEAC-66BB-1DB4-2E180E875C5F}"/>
              </a:ext>
            </a:extLst>
          </p:cNvPr>
          <p:cNvSpPr txBox="1"/>
          <p:nvPr/>
        </p:nvSpPr>
        <p:spPr>
          <a:xfrm>
            <a:off x="1611426" y="3745186"/>
            <a:ext cx="4484573" cy="830997"/>
          </a:xfrm>
          <a:prstGeom prst="rect">
            <a:avLst/>
          </a:prstGeom>
          <a:noFill/>
        </p:spPr>
        <p:txBody>
          <a:bodyPr wrap="square" rtlCol="0">
            <a:spAutoFit/>
          </a:bodyPr>
          <a:lstStyle/>
          <a:p>
            <a:pPr algn="ctr"/>
            <a:r>
              <a:rPr lang="en-US" sz="1600" dirty="0">
                <a:latin typeface="Segoe UI" panose="020B0502040204020203" pitchFamily="34" charset="0"/>
                <a:cs typeface="Segoe UI" panose="020B0502040204020203" pitchFamily="34" charset="0"/>
              </a:rPr>
              <a:t>We select </a:t>
            </a:r>
            <a:r>
              <a:rPr lang="en-US" sz="1600" b="1" dirty="0">
                <a:latin typeface="Segoe UI" panose="020B0502040204020203" pitchFamily="34" charset="0"/>
                <a:cs typeface="Segoe UI" panose="020B0502040204020203" pitchFamily="34" charset="0"/>
              </a:rPr>
              <a:t>Load Data </a:t>
            </a:r>
            <a:r>
              <a:rPr lang="en-US" sz="1600" dirty="0">
                <a:latin typeface="Segoe UI" panose="020B0502040204020203" pitchFamily="34" charset="0"/>
                <a:cs typeface="Segoe UI" panose="020B0502040204020203" pitchFamily="34" charset="0"/>
              </a:rPr>
              <a:t>in the </a:t>
            </a:r>
            <a:r>
              <a:rPr lang="en-US" sz="1600" b="1" dirty="0">
                <a:latin typeface="Segoe UI" panose="020B0502040204020203" pitchFamily="34" charset="0"/>
                <a:cs typeface="Segoe UI" panose="020B0502040204020203" pitchFamily="34" charset="0"/>
              </a:rPr>
              <a:t>Data</a:t>
            </a:r>
            <a:r>
              <a:rPr lang="en-US" sz="1600" dirty="0">
                <a:latin typeface="Segoe UI" panose="020B0502040204020203" pitchFamily="34" charset="0"/>
                <a:cs typeface="Segoe UI" panose="020B0502040204020203" pitchFamily="34" charset="0"/>
              </a:rPr>
              <a:t> drop down section to</a:t>
            </a:r>
            <a:r>
              <a:rPr lang="en-US" sz="1600" dirty="0">
                <a:highlight>
                  <a:srgbClr val="FFFF00"/>
                </a:highlight>
                <a:latin typeface="Segoe UI" panose="020B0502040204020203" pitchFamily="34" charset="0"/>
                <a:cs typeface="Segoe UI" panose="020B0502040204020203" pitchFamily="34" charset="0"/>
              </a:rPr>
              <a:t> Load </a:t>
            </a:r>
            <a:r>
              <a:rPr lang="en-US" sz="1600" dirty="0">
                <a:latin typeface="Segoe UI" panose="020B0502040204020203" pitchFamily="34" charset="0"/>
                <a:cs typeface="Segoe UI" panose="020B0502040204020203" pitchFamily="34" charset="0"/>
              </a:rPr>
              <a:t>the data in the </a:t>
            </a:r>
            <a:r>
              <a:rPr lang="en-US" sz="1600" b="1" dirty="0">
                <a:latin typeface="Segoe UI" panose="020B0502040204020203" pitchFamily="34" charset="0"/>
                <a:cs typeface="Segoe UI" panose="020B0502040204020203" pitchFamily="34" charset="0"/>
              </a:rPr>
              <a:t>DETAILS table </a:t>
            </a:r>
            <a:r>
              <a:rPr lang="en-US" sz="1600" dirty="0">
                <a:latin typeface="Segoe UI" panose="020B0502040204020203" pitchFamily="34" charset="0"/>
                <a:cs typeface="Segoe UI" panose="020B0502040204020203" pitchFamily="34" charset="0"/>
              </a:rPr>
              <a:t>in Teradata using </a:t>
            </a:r>
            <a:r>
              <a:rPr lang="en-US" sz="1600" b="1" dirty="0">
                <a:latin typeface="Segoe UI" panose="020B0502040204020203" pitchFamily="34" charset="0"/>
                <a:cs typeface="Segoe UI" panose="020B0502040204020203" pitchFamily="34" charset="0"/>
              </a:rPr>
              <a:t>FAST LOAD</a:t>
            </a:r>
            <a:r>
              <a:rPr lang="en-US" sz="1600" dirty="0">
                <a:latin typeface="Segoe UI" panose="020B0502040204020203" pitchFamily="34" charset="0"/>
                <a:cs typeface="Segoe UI" panose="020B0502040204020203" pitchFamily="34" charset="0"/>
              </a:rPr>
              <a:t>.</a:t>
            </a:r>
            <a:endParaRPr lang="en-IN" sz="1600"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2E37436C-856A-49A0-18BE-74D2CB19D62D}"/>
              </a:ext>
            </a:extLst>
          </p:cNvPr>
          <p:cNvSpPr txBox="1"/>
          <p:nvPr/>
        </p:nvSpPr>
        <p:spPr>
          <a:xfrm>
            <a:off x="8414426" y="5289718"/>
            <a:ext cx="2068749" cy="338554"/>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Fast Load Successful</a:t>
            </a:r>
            <a:endParaRPr lang="en-IN" sz="1600" dirty="0">
              <a:latin typeface="Segoe UI" panose="020B0502040204020203" pitchFamily="34" charset="0"/>
              <a:cs typeface="Segoe UI" panose="020B0502040204020203" pitchFamily="34" charset="0"/>
            </a:endParaRPr>
          </a:p>
        </p:txBody>
      </p:sp>
      <p:cxnSp>
        <p:nvCxnSpPr>
          <p:cNvPr id="11" name="Connector: Curved 10">
            <a:extLst>
              <a:ext uri="{FF2B5EF4-FFF2-40B4-BE49-F238E27FC236}">
                <a16:creationId xmlns:a16="http://schemas.microsoft.com/office/drawing/2014/main" id="{FEDC343F-C57C-FA20-2E89-AA20F30F87CB}"/>
              </a:ext>
            </a:extLst>
          </p:cNvPr>
          <p:cNvCxnSpPr>
            <a:stCxn id="3" idx="0"/>
            <a:endCxn id="9" idx="0"/>
          </p:cNvCxnSpPr>
          <p:nvPr/>
        </p:nvCxnSpPr>
        <p:spPr>
          <a:xfrm rot="16200000" flipH="1">
            <a:off x="6977740" y="2818657"/>
            <a:ext cx="336013" cy="4606108"/>
          </a:xfrm>
          <a:prstGeom prst="curvedConnector3">
            <a:avLst>
              <a:gd name="adj1" fmla="val -6803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2E1EF4E-B577-933D-EC6D-E27DBC6093B4}"/>
              </a:ext>
            </a:extLst>
          </p:cNvPr>
          <p:cNvSpPr/>
          <p:nvPr/>
        </p:nvSpPr>
        <p:spPr>
          <a:xfrm>
            <a:off x="0" y="6439300"/>
            <a:ext cx="5295900" cy="42913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B8D10FAC-1767-FE5F-D874-896AEE58034C}"/>
              </a:ext>
            </a:extLst>
          </p:cNvPr>
          <p:cNvGrpSpPr/>
          <p:nvPr/>
        </p:nvGrpSpPr>
        <p:grpSpPr>
          <a:xfrm>
            <a:off x="2002077" y="551413"/>
            <a:ext cx="8187847" cy="971080"/>
            <a:chOff x="2002077" y="551413"/>
            <a:chExt cx="8187847" cy="971080"/>
          </a:xfrm>
        </p:grpSpPr>
        <p:sp>
          <p:nvSpPr>
            <p:cNvPr id="10" name="TextBox 9">
              <a:extLst>
                <a:ext uri="{FF2B5EF4-FFF2-40B4-BE49-F238E27FC236}">
                  <a16:creationId xmlns:a16="http://schemas.microsoft.com/office/drawing/2014/main" id="{CF473C3E-01E2-1491-6600-89C29918DD35}"/>
                </a:ext>
              </a:extLst>
            </p:cNvPr>
            <p:cNvSpPr txBox="1"/>
            <p:nvPr/>
          </p:nvSpPr>
          <p:spPr>
            <a:xfrm>
              <a:off x="2002077" y="551413"/>
              <a:ext cx="8187847" cy="584775"/>
            </a:xfrm>
            <a:prstGeom prst="rect">
              <a:avLst/>
            </a:prstGeom>
            <a:noFill/>
          </p:spPr>
          <p:txBody>
            <a:bodyPr wrap="square" lIns="91440" tIns="45720" rIns="91440" bIns="45720" rtlCol="0" anchor="t">
              <a:spAutoFit/>
            </a:bodyPr>
            <a:lstStyle/>
            <a:p>
              <a:pPr algn="ctr"/>
              <a:r>
                <a:rPr lang="en-US" sz="3200" b="1" dirty="0">
                  <a:solidFill>
                    <a:srgbClr val="002060"/>
                  </a:solidFill>
                  <a:latin typeface="Segoe UI"/>
                  <a:cs typeface="Arial"/>
                </a:rPr>
                <a:t>IMPLEMENTATION &amp; CODING </a:t>
              </a:r>
              <a:r>
                <a:rPr lang="en-US" sz="3200" dirty="0">
                  <a:solidFill>
                    <a:srgbClr val="002060"/>
                  </a:solidFill>
                  <a:latin typeface="Segoe UI"/>
                  <a:cs typeface="Arial"/>
                </a:rPr>
                <a:t>​</a:t>
              </a:r>
              <a:endParaRPr lang="en-US" sz="2800" dirty="0">
                <a:solidFill>
                  <a:srgbClr val="002060"/>
                </a:solidFill>
                <a:cs typeface="Calibri" panose="020F0502020204030204"/>
              </a:endParaRPr>
            </a:p>
          </p:txBody>
        </p:sp>
        <p:sp>
          <p:nvSpPr>
            <p:cNvPr id="13" name="TextBox 12">
              <a:extLst>
                <a:ext uri="{FF2B5EF4-FFF2-40B4-BE49-F238E27FC236}">
                  <a16:creationId xmlns:a16="http://schemas.microsoft.com/office/drawing/2014/main" id="{7DD1CE27-2CFF-E1A7-CCC4-2CEA9A8AE7F0}"/>
                </a:ext>
              </a:extLst>
            </p:cNvPr>
            <p:cNvSpPr txBox="1"/>
            <p:nvPr/>
          </p:nvSpPr>
          <p:spPr>
            <a:xfrm>
              <a:off x="3048000" y="1122383"/>
              <a:ext cx="6096000" cy="400110"/>
            </a:xfrm>
            <a:prstGeom prst="rect">
              <a:avLst/>
            </a:prstGeom>
            <a:noFill/>
          </p:spPr>
          <p:txBody>
            <a:bodyPr wrap="square">
              <a:spAutoFit/>
            </a:bodyPr>
            <a:lstStyle/>
            <a:p>
              <a:pPr algn="ctr"/>
              <a:r>
                <a:rPr lang="en-US" sz="2000" dirty="0">
                  <a:solidFill>
                    <a:srgbClr val="002060"/>
                  </a:solidFill>
                  <a:latin typeface="Segoe UI" panose="020B0502040204020203" pitchFamily="34" charset="0"/>
                  <a:cs typeface="Segoe UI" panose="020B0502040204020203" pitchFamily="34" charset="0"/>
                </a:rPr>
                <a:t>- FAST LOAD : TERADATA</a:t>
              </a:r>
            </a:p>
          </p:txBody>
        </p:sp>
      </p:grpSp>
    </p:spTree>
    <p:extLst>
      <p:ext uri="{BB962C8B-B14F-4D97-AF65-F5344CB8AC3E}">
        <p14:creationId xmlns:p14="http://schemas.microsoft.com/office/powerpoint/2010/main" val="1655014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1414</TotalTime>
  <Words>922</Words>
  <Application>Microsoft Office PowerPoint</Application>
  <PresentationFormat>Widescreen</PresentationFormat>
  <Paragraphs>120</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Sabon Next LT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Subarna Paul</dc:creator>
  <cp:lastModifiedBy>Subarna Paul</cp:lastModifiedBy>
  <cp:revision>94</cp:revision>
  <dcterms:created xsi:type="dcterms:W3CDTF">2023-07-14T04:59:27Z</dcterms:created>
  <dcterms:modified xsi:type="dcterms:W3CDTF">2023-07-21T07:12:14Z</dcterms:modified>
</cp:coreProperties>
</file>